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9"/>
  </p:notesMasterIdLst>
  <p:sldIdLst>
    <p:sldId id="256" r:id="rId2"/>
    <p:sldId id="273" r:id="rId3"/>
    <p:sldId id="548" r:id="rId4"/>
    <p:sldId id="274" r:id="rId5"/>
    <p:sldId id="304" r:id="rId6"/>
    <p:sldId id="305" r:id="rId7"/>
    <p:sldId id="306" r:id="rId8"/>
    <p:sldId id="337" r:id="rId9"/>
    <p:sldId id="338" r:id="rId10"/>
    <p:sldId id="339" r:id="rId11"/>
    <p:sldId id="340" r:id="rId12"/>
    <p:sldId id="549" r:id="rId13"/>
    <p:sldId id="342" r:id="rId14"/>
    <p:sldId id="343" r:id="rId15"/>
    <p:sldId id="550" r:id="rId16"/>
    <p:sldId id="345" r:id="rId17"/>
    <p:sldId id="346" r:id="rId18"/>
    <p:sldId id="347" r:id="rId19"/>
    <p:sldId id="307" r:id="rId20"/>
    <p:sldId id="309" r:id="rId21"/>
    <p:sldId id="323" r:id="rId22"/>
    <p:sldId id="325" r:id="rId23"/>
    <p:sldId id="324" r:id="rId24"/>
    <p:sldId id="322" r:id="rId25"/>
    <p:sldId id="348" r:id="rId26"/>
    <p:sldId id="430" r:id="rId27"/>
    <p:sldId id="349" r:id="rId28"/>
    <p:sldId id="350" r:id="rId29"/>
    <p:sldId id="351" r:id="rId30"/>
    <p:sldId id="352" r:id="rId31"/>
    <p:sldId id="353" r:id="rId32"/>
    <p:sldId id="312" r:id="rId33"/>
    <p:sldId id="310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293" r:id="rId43"/>
    <p:sldId id="445" r:id="rId44"/>
    <p:sldId id="446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1" r:id="rId54"/>
    <p:sldId id="372" r:id="rId55"/>
    <p:sldId id="373" r:id="rId56"/>
    <p:sldId id="374" r:id="rId57"/>
    <p:sldId id="375" r:id="rId58"/>
    <p:sldId id="376" r:id="rId59"/>
    <p:sldId id="378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393" r:id="rId80"/>
    <p:sldId id="392" r:id="rId81"/>
    <p:sldId id="401" r:id="rId82"/>
    <p:sldId id="403" r:id="rId83"/>
    <p:sldId id="404" r:id="rId84"/>
    <p:sldId id="405" r:id="rId85"/>
    <p:sldId id="453" r:id="rId86"/>
    <p:sldId id="406" r:id="rId87"/>
    <p:sldId id="407" r:id="rId88"/>
    <p:sldId id="408" r:id="rId89"/>
    <p:sldId id="409" r:id="rId90"/>
    <p:sldId id="410" r:id="rId91"/>
    <p:sldId id="411" r:id="rId92"/>
    <p:sldId id="412" r:id="rId93"/>
    <p:sldId id="413" r:id="rId94"/>
    <p:sldId id="454" r:id="rId95"/>
    <p:sldId id="455" r:id="rId96"/>
    <p:sldId id="456" r:id="rId97"/>
    <p:sldId id="457" r:id="rId98"/>
    <p:sldId id="547" r:id="rId99"/>
    <p:sldId id="414" r:id="rId100"/>
    <p:sldId id="415" r:id="rId101"/>
    <p:sldId id="416" r:id="rId102"/>
    <p:sldId id="417" r:id="rId103"/>
    <p:sldId id="418" r:id="rId104"/>
    <p:sldId id="419" r:id="rId105"/>
    <p:sldId id="420" r:id="rId106"/>
    <p:sldId id="421" r:id="rId107"/>
    <p:sldId id="422" r:id="rId108"/>
    <p:sldId id="423" r:id="rId109"/>
    <p:sldId id="424" r:id="rId110"/>
    <p:sldId id="425" r:id="rId111"/>
    <p:sldId id="426" r:id="rId112"/>
    <p:sldId id="427" r:id="rId113"/>
    <p:sldId id="428" r:id="rId114"/>
    <p:sldId id="429" r:id="rId115"/>
    <p:sldId id="432" r:id="rId116"/>
    <p:sldId id="433" r:id="rId117"/>
    <p:sldId id="434" r:id="rId118"/>
    <p:sldId id="436" r:id="rId119"/>
    <p:sldId id="435" r:id="rId120"/>
    <p:sldId id="437" r:id="rId121"/>
    <p:sldId id="438" r:id="rId122"/>
    <p:sldId id="439" r:id="rId123"/>
    <p:sldId id="440" r:id="rId124"/>
    <p:sldId id="441" r:id="rId125"/>
    <p:sldId id="442" r:id="rId126"/>
    <p:sldId id="443" r:id="rId127"/>
    <p:sldId id="444" r:id="rId1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21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56C5-8B10-4C9C-B4F7-9047025D038A}" type="datetimeFigureOut">
              <a:rPr lang="pt-BR" smtClean="0"/>
              <a:t>03/02/2025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4260-648A-45CE-B369-FCB4F2BC5974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754C-BC06-472B-A9EC-EDB9DEF68D09}" type="datetime1">
              <a:rPr lang="pt-BR" smtClean="0"/>
              <a:t>03/02/2025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ADD8-BAD5-4A09-9ED2-311D3969915A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0653-315A-49F3-997F-6497137D177B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237A-926A-43FC-AF80-0DCB362AC4F7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CE0-C032-4E76-A8F6-471C6AEC4648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1CDA-4A9C-4D1E-A665-4DBC4EFB6324}" type="datetime1">
              <a:rPr lang="pt-BR" smtClean="0"/>
              <a:t>03/02/2025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4780-B3D8-4FC7-9713-4A3261343FB9}" type="datetime1">
              <a:rPr lang="pt-BR" smtClean="0"/>
              <a:t>03/02/2025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5B63-1268-4B9D-8E5E-B5DA1FE0A658}" type="datetime1">
              <a:rPr lang="pt-BR" smtClean="0"/>
              <a:t>03/02/2025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D2F2-56B9-48A9-96AA-6FD562162A4E}" type="datetime1">
              <a:rPr lang="pt-BR" smtClean="0"/>
              <a:t>03/02/2025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B833-5AA4-4D28-81C8-7F370618B3C5}" type="datetime1">
              <a:rPr lang="pt-BR" smtClean="0"/>
              <a:t>03/02/2025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CB59-4BD3-46CD-B7E3-5025DF5EDDCD}" type="datetime1">
              <a:rPr lang="pt-BR" smtClean="0"/>
              <a:t>03/02/2025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D2F2-56B9-48A9-96AA-6FD562162A4E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ammyfreitas.github.io/portfolioSite/curriculo.htm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94211" y="1748591"/>
            <a:ext cx="7772400" cy="17464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 de </a:t>
            </a:r>
            <a:b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F644-0581-4E1A-8AF1-D8C701A8C6A1}" type="datetime1">
              <a:rPr lang="pt-BR" smtClean="0">
                <a:solidFill>
                  <a:schemeClr val="bg1"/>
                </a:solidFill>
              </a:rPr>
              <a:t>03/02/2025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139328" y="3741939"/>
            <a:ext cx="208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Anthony Freitas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2577"/>
            <a:ext cx="2984558" cy="230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LOGO_SENAI_BRANC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36" y="5594033"/>
            <a:ext cx="1592128" cy="69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10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6" y="522580"/>
            <a:ext cx="9574494" cy="5463591"/>
          </a:xfrm>
          <a:prstGeom prst="rect">
            <a:avLst/>
          </a:prstGeom>
        </p:spPr>
      </p:pic>
      <p:sp>
        <p:nvSpPr>
          <p:cNvPr id="9" name="Rectangle 7"/>
          <p:cNvSpPr/>
          <p:nvPr/>
        </p:nvSpPr>
        <p:spPr>
          <a:xfrm>
            <a:off x="10685721" y="15240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100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2" y="928470"/>
            <a:ext cx="9327955" cy="485617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101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34" y="1057519"/>
            <a:ext cx="9523766" cy="4831261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102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15786"/>
            <a:ext cx="8915846" cy="477299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103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34824" y="2054791"/>
            <a:ext cx="90455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pt-BR" sz="2000" dirty="0">
                <a:solidFill>
                  <a:srgbClr val="FF0000"/>
                </a:solidFill>
              </a:rPr>
              <a:t>Exercícios </a:t>
            </a:r>
          </a:p>
          <a:p>
            <a:pPr lvl="0" fontAlgn="base"/>
            <a:r>
              <a:rPr lang="pt-BR" sz="2000" dirty="0"/>
              <a:t>- Crie um algoritmo que preencha automaticamente um vetor numérico </a:t>
            </a:r>
          </a:p>
          <a:p>
            <a:r>
              <a:rPr lang="pt-BR" sz="2000" dirty="0"/>
              <a:t>com 10 posições, conforme exemplo: posição 1 = 5, posição 2 = 10, posição 3 = 15... posição 10 = 50.</a:t>
            </a:r>
          </a:p>
          <a:p>
            <a:endParaRPr lang="pt-BR" sz="2000" dirty="0"/>
          </a:p>
          <a:p>
            <a:r>
              <a:rPr lang="pt-BR" sz="2000" dirty="0"/>
              <a:t>- Criar um algoritmo que leia um vetor com 10 posições do tipo inteiro e mostre qual o maior valor entre eles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104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1" y="992018"/>
            <a:ext cx="9262333" cy="437455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5" y="1116939"/>
            <a:ext cx="9583865" cy="462412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295076" y="1840469"/>
            <a:ext cx="8525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resolver o exercício abaixo usando matriz para fixar na prática os conceitos vistos.</a:t>
            </a:r>
          </a:p>
          <a:p>
            <a:endParaRPr lang="pt-BR" sz="2800" dirty="0"/>
          </a:p>
          <a:p>
            <a:r>
              <a:rPr lang="pt-BR" sz="2800" dirty="0"/>
              <a:t>Criar um algoritmo que armazene o nome de 5 estados e suas capitais e depois mostre os dados na tela USANDO MATRIZ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" y="1013694"/>
            <a:ext cx="9625179" cy="458690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108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57558" y="816372"/>
            <a:ext cx="863756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EXERCÍCIO em grupo</a:t>
            </a:r>
          </a:p>
          <a:p>
            <a:endParaRPr lang="pt-BR" sz="2800" dirty="0"/>
          </a:p>
          <a:p>
            <a:r>
              <a:rPr lang="pt-BR" sz="2800" dirty="0"/>
              <a:t>Crie  uma matriz 4x4 chamada Mat4 do tipo inteiro e leia os valores para todos os elementos da matriz e :</a:t>
            </a:r>
          </a:p>
          <a:p>
            <a:endParaRPr lang="pt-BR" sz="2800" dirty="0"/>
          </a:p>
          <a:p>
            <a:pPr lvl="0" fontAlgn="base"/>
            <a:r>
              <a:rPr lang="pt-BR" sz="2800" dirty="0"/>
              <a:t>mostre essa </a:t>
            </a:r>
            <a:r>
              <a:rPr lang="pt-BR" sz="2800" dirty="0" err="1"/>
              <a:t>matriz;calcule</a:t>
            </a:r>
            <a:r>
              <a:rPr lang="pt-BR" sz="2800" dirty="0"/>
              <a:t> a soma dos elementos e mostre a </a:t>
            </a:r>
            <a:r>
              <a:rPr lang="pt-BR" sz="2800" dirty="0" err="1"/>
              <a:t>soma;calcule</a:t>
            </a:r>
            <a:r>
              <a:rPr lang="pt-BR" sz="2800" dirty="0"/>
              <a:t> e mostre a média dos elementos da matriz; mostre os elementos da linha 3; mostre os elementos da Coluna 2; mostre o maior valor da matriz e a sua posição (</a:t>
            </a:r>
            <a:r>
              <a:rPr lang="pt-BR" sz="2800" dirty="0" err="1"/>
              <a:t>linha,coluna</a:t>
            </a:r>
            <a:r>
              <a:rPr lang="pt-BR" sz="2800" dirty="0"/>
              <a:t>).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109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49216" y="720566"/>
            <a:ext cx="89329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Procedimentos e Funções</a:t>
            </a:r>
          </a:p>
          <a:p>
            <a:endParaRPr lang="pt-BR" sz="2800" dirty="0"/>
          </a:p>
          <a:p>
            <a:endParaRPr lang="pt-BR" sz="2800" b="1" dirty="0"/>
          </a:p>
          <a:p>
            <a:r>
              <a:rPr lang="pt-BR" sz="2800" b="1" dirty="0"/>
              <a:t>Procedimentos</a:t>
            </a:r>
          </a:p>
          <a:p>
            <a:endParaRPr lang="pt-BR" sz="2800" dirty="0"/>
          </a:p>
          <a:p>
            <a:pPr lvl="0" fontAlgn="base"/>
            <a:r>
              <a:rPr lang="pt-BR" sz="2800" dirty="0"/>
              <a:t>Modularização de sistemas consiste em dividir um sistema maior em partes menores. Reaproveitamento de códigos, podemos usar o mesmo procedimento ou função em qualquer parte do programa. Diminuir a complexidade do sistema e facilitar o entendimento do código.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11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9" t="24668" r="20148" b="7952"/>
          <a:stretch/>
        </p:blipFill>
        <p:spPr>
          <a:xfrm>
            <a:off x="219606" y="474553"/>
            <a:ext cx="8579619" cy="547237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110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17676" y="636984"/>
            <a:ext cx="987552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2800" b="1" dirty="0"/>
              <a:t>Procedimento</a:t>
            </a:r>
          </a:p>
          <a:p>
            <a:pPr algn="just" fontAlgn="base"/>
            <a:endParaRPr lang="pt-BR" sz="2800" b="1" dirty="0"/>
          </a:p>
          <a:p>
            <a:pPr algn="just" fontAlgn="base"/>
            <a:r>
              <a:rPr lang="pt-BR" sz="2800" b="1" dirty="0"/>
              <a:t>Conceito 01 </a:t>
            </a:r>
            <a:r>
              <a:rPr lang="pt-BR" sz="2800" dirty="0"/>
              <a:t>– Um subprograma do tipo PROCEDIMENTO e na realidade um programa com vida própria, mas que para ser processado tem que ser solicitado pelo programa principal.</a:t>
            </a:r>
          </a:p>
          <a:p>
            <a:pPr algn="just" fontAlgn="base"/>
            <a:r>
              <a:rPr lang="pt-BR" sz="2800" b="1" dirty="0"/>
              <a:t>Conceito 02 </a:t>
            </a:r>
            <a:r>
              <a:rPr lang="pt-BR" sz="2800" dirty="0"/>
              <a:t>– O procedimento é ativado em qualquer parte do programa principal, quando o mesmo é chamado é feito um desvio do código e ao termino da execução do procedimento o fluxo do sistema volta ao ponto que o procedimento foi chamado.</a:t>
            </a:r>
          </a:p>
          <a:p>
            <a:pPr algn="just" fontAlgn="base"/>
            <a:r>
              <a:rPr lang="pt-BR" sz="2800" b="1" dirty="0"/>
              <a:t>Conceito 03 </a:t>
            </a:r>
            <a:r>
              <a:rPr lang="pt-BR" sz="2800" dirty="0"/>
              <a:t>– Um procedimento é uma sub-rotina (Módulo – </a:t>
            </a:r>
            <a:r>
              <a:rPr lang="pt-BR" sz="2800" dirty="0" err="1"/>
              <a:t>mini-programa</a:t>
            </a:r>
            <a:r>
              <a:rPr lang="pt-BR" sz="2800" dirty="0"/>
              <a:t>) usado para realizar uma certa tarefa podendo receber parâmetros ou não, mas não retorna nenhum valor como saída 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111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08356"/>
            <a:ext cx="9214436" cy="4341881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112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8" y="1144309"/>
            <a:ext cx="9063906" cy="430415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113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7" y="1116800"/>
            <a:ext cx="8561759" cy="4124993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114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1" y="1168882"/>
            <a:ext cx="8827499" cy="4431716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23557" y="140677"/>
            <a:ext cx="10200903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2800" b="1" dirty="0"/>
              <a:t>Parâmetros</a:t>
            </a:r>
          </a:p>
          <a:p>
            <a:pPr algn="just" fontAlgn="base"/>
            <a:r>
              <a:rPr lang="pt-BR" sz="2800" dirty="0"/>
              <a:t>Os procedimentos e as funções podem receber e retornar dados através dos parâmetros declarados entre os parênteses ao lado de seus nomes.</a:t>
            </a:r>
          </a:p>
          <a:p>
            <a:pPr algn="just" fontAlgn="base"/>
            <a:endParaRPr lang="pt-BR" sz="2800" dirty="0"/>
          </a:p>
          <a:p>
            <a:pPr algn="just" fontAlgn="base"/>
            <a:r>
              <a:rPr lang="pt-BR" sz="2800" b="1" dirty="0"/>
              <a:t>procedimento</a:t>
            </a:r>
            <a:r>
              <a:rPr lang="pt-BR" sz="2800" dirty="0"/>
              <a:t> </a:t>
            </a:r>
            <a:r>
              <a:rPr lang="pt-BR" sz="2800" dirty="0" err="1"/>
              <a:t>calculos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FF0000"/>
                </a:solidFill>
              </a:rPr>
              <a:t>p1</a:t>
            </a:r>
            <a:r>
              <a:rPr lang="pt-BR" sz="2800" dirty="0"/>
              <a:t>, </a:t>
            </a:r>
            <a:r>
              <a:rPr lang="pt-BR" sz="2800" dirty="0">
                <a:solidFill>
                  <a:srgbClr val="FF0000"/>
                </a:solidFill>
              </a:rPr>
              <a:t>p2</a:t>
            </a:r>
            <a:r>
              <a:rPr lang="pt-BR" sz="2800" dirty="0"/>
              <a:t>: real) </a:t>
            </a:r>
          </a:p>
          <a:p>
            <a:pPr algn="just" fontAlgn="base"/>
            <a:r>
              <a:rPr lang="pt-BR" sz="2800" dirty="0"/>
              <a:t>var   </a:t>
            </a:r>
            <a:r>
              <a:rPr lang="pt-BR" sz="2800" dirty="0" err="1"/>
              <a:t>soma,subtracao</a:t>
            </a:r>
            <a:r>
              <a:rPr lang="pt-BR" sz="2800" dirty="0"/>
              <a:t>: real </a:t>
            </a:r>
            <a:endParaRPr lang="pt-BR" sz="2800" b="1" dirty="0"/>
          </a:p>
          <a:p>
            <a:pPr algn="just" fontAlgn="base"/>
            <a:r>
              <a:rPr lang="pt-BR" sz="2800" b="1" dirty="0"/>
              <a:t>inicio   </a:t>
            </a:r>
          </a:p>
          <a:p>
            <a:pPr algn="just" fontAlgn="base"/>
            <a:r>
              <a:rPr lang="pt-BR" sz="2800" dirty="0"/>
              <a:t>soma &lt;- p1 + p2    </a:t>
            </a:r>
          </a:p>
          <a:p>
            <a:pPr algn="just" fontAlgn="base"/>
            <a:r>
              <a:rPr lang="pt-BR" sz="2800" dirty="0" err="1"/>
              <a:t>subtracao</a:t>
            </a:r>
            <a:r>
              <a:rPr lang="pt-BR" sz="2800" dirty="0"/>
              <a:t> &lt;- p1 - p2</a:t>
            </a:r>
          </a:p>
          <a:p>
            <a:pPr algn="just" fontAlgn="base"/>
            <a:r>
              <a:rPr lang="pt-BR" sz="2800" dirty="0"/>
              <a:t>   </a:t>
            </a:r>
            <a:r>
              <a:rPr lang="pt-BR" sz="2800" dirty="0" err="1"/>
              <a:t>escreval</a:t>
            </a:r>
            <a:r>
              <a:rPr lang="pt-BR" sz="2800" dirty="0"/>
              <a:t>("A soma dos valores = : ", soma)    </a:t>
            </a:r>
          </a:p>
          <a:p>
            <a:pPr algn="just" fontAlgn="base"/>
            <a:r>
              <a:rPr lang="pt-BR" sz="2800" dirty="0" err="1"/>
              <a:t>escreval</a:t>
            </a:r>
            <a:r>
              <a:rPr lang="pt-BR" sz="2800" dirty="0"/>
              <a:t>("A subtração dos valores = : ", </a:t>
            </a:r>
            <a:r>
              <a:rPr lang="pt-BR" sz="2800" dirty="0" err="1"/>
              <a:t>subtracao</a:t>
            </a:r>
            <a:r>
              <a:rPr lang="pt-BR" sz="2800" dirty="0"/>
              <a:t>)    </a:t>
            </a:r>
          </a:p>
          <a:p>
            <a:pPr algn="just" fontAlgn="base"/>
            <a:r>
              <a:rPr lang="pt-BR" sz="2800" dirty="0" err="1"/>
              <a:t>escreval</a:t>
            </a:r>
            <a:r>
              <a:rPr lang="pt-BR" sz="2800" dirty="0"/>
              <a:t>(" =========================== ")</a:t>
            </a:r>
          </a:p>
          <a:p>
            <a:pPr algn="just" fontAlgn="base"/>
            <a:r>
              <a:rPr lang="pt-BR" sz="2800" b="1" dirty="0" err="1"/>
              <a:t>fimprocedimento</a:t>
            </a:r>
            <a:endParaRPr lang="pt-BR" sz="2800" b="1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5" y="764372"/>
            <a:ext cx="6706536" cy="482984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632701" y="2485678"/>
            <a:ext cx="7849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1 - Crie uma algoritmo usando procedimento que receba por parâmetro o valor de um produto e mostre seu novo valor com o acréscimo de 35%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118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90286"/>
            <a:ext cx="6058746" cy="467742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119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35147" y="2211775"/>
            <a:ext cx="894705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2 - Crie uma algoritmo usando procedimento que receba por parâmetro um valor X, verifique e mostre se o valor de X é par ou impar.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552D5-EAFC-3C77-E44F-FAB2BBA8A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6A08C5-D6D7-89CB-8E08-C33586372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35ED60-C645-A19F-67EE-48F95D9BB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9BBE4E-DD0A-08C4-3718-E6E65ECAD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6ABE3E-4176-B9A3-3E06-238A4BDF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AE2691-FEF7-CFC0-0E33-51166E3FB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2BB2740-48FC-412D-19B4-CDBF7EF49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F1A9A-146B-FB55-FFF8-568069578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3E1320-BAC5-4D69-C22B-9C47E685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Narrativo com decisão (Condicional) 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FF15A8-AD96-0BBB-6C29-42BB3BD1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7" y="645836"/>
            <a:ext cx="6358634" cy="5546047"/>
          </a:xfrm>
        </p:spPr>
        <p:txBody>
          <a:bodyPr anchor="ctr">
            <a:normAutofit/>
          </a:bodyPr>
          <a:lstStyle/>
          <a:p>
            <a:pPr algn="just"/>
            <a:r>
              <a:rPr lang="pt-BR" sz="2000" dirty="0"/>
              <a:t>Podemos ter sequências de tarefas onde alguns passos podem ou não serem executados dependendo de algumas condições que o processo pode nos oferecer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Para esses casos podemos usar os algoritmos com decisões ou condicionais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No exemplo anterior fizemos um algoritmo para trocar uma lâmpada, mas não verificamos se a lâmpada precisaria ser trocada.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Segue um exemplo para essa situação usando uma condição</a:t>
            </a:r>
            <a:endParaRPr lang="pt-BR" sz="19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A42A9B-DB28-123D-EF70-A0F5C2F7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1615BFCF-3606-41F6-BA90-F95928F7BF06}" type="datetime1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03/02/2025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C60319-1967-4749-39E7-3C7A57B1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FEB8007-518D-4BB5-E24F-DBC14AA6E6A0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DBBAA445-2146-A6D4-3044-23D7ABA463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7488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120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0" y="818381"/>
            <a:ext cx="9535856" cy="4782217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121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92370" y="726679"/>
            <a:ext cx="934915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2800" b="1" dirty="0"/>
              <a:t>Função - Conceito</a:t>
            </a:r>
          </a:p>
          <a:p>
            <a:pPr lvl="0" fontAlgn="base"/>
            <a:endParaRPr lang="pt-BR" sz="2800" dirty="0"/>
          </a:p>
          <a:p>
            <a:pPr lvl="0" fontAlgn="base"/>
            <a:r>
              <a:rPr lang="pt-BR" sz="2800" dirty="0"/>
              <a:t>Uma </a:t>
            </a:r>
            <a:r>
              <a:rPr lang="pt-BR" dirty="0"/>
              <a:t> </a:t>
            </a:r>
            <a:r>
              <a:rPr lang="pt-BR" sz="2800" dirty="0"/>
              <a:t>função é um tipo especial de sub-rotina que retorna um resultado de volta ao ponto onde foi chamada.</a:t>
            </a:r>
          </a:p>
          <a:p>
            <a:pPr lvl="0" fontAlgn="base"/>
            <a:endParaRPr lang="pt-BR" sz="2800" dirty="0"/>
          </a:p>
          <a:p>
            <a:pPr lvl="0" fontAlgn="base"/>
            <a:r>
              <a:rPr lang="pt-BR" sz="2800" dirty="0"/>
              <a:t>As funções embora bastante semelhantes  aos procedimentos  tem a característica especial de retornar ao programa que a chamou um valor associado ao nome da função. </a:t>
            </a:r>
          </a:p>
          <a:p>
            <a:pPr lvl="0" fontAlgn="base"/>
            <a:endParaRPr lang="pt-BR" sz="2800" dirty="0"/>
          </a:p>
          <a:p>
            <a:pPr lvl="0" fontAlgn="base"/>
            <a:r>
              <a:rPr lang="pt-BR" sz="2800" dirty="0"/>
              <a:t>Todas 	as 	regras 	de 	programação 	válidas 	para 	os procedimentos são aplicadas nas funções. </a:t>
            </a:r>
          </a:p>
          <a:p>
            <a:endParaRPr lang="pt-BR" sz="2800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122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47" y="2475913"/>
            <a:ext cx="6599828" cy="424556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78235" y="815926"/>
            <a:ext cx="50561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Neste algoritmo temos uma função chamada somar() que recebe dois parâmetros: p1 e p2, faz uma soma interna e retorna ao algoritmo principal o resultado em uma variável interna chamada soma.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123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210670" y="2044005"/>
            <a:ext cx="89470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1 - Fazer um algoritmo usando função que receba como parâmetro o ano de nascimento de uma pessoa e o ano atual. Retorne a idade desta pessoa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124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92" y="1389960"/>
            <a:ext cx="7716327" cy="4210638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125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84060" y="2181663"/>
            <a:ext cx="8947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2 - Faça um algoritmo usando função que calcule e escreva a média aritmética dos números inteiros entre 15 (inclusive) e N. o valor de N deve ser passado como parâmetro para a função.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126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34" y="1116846"/>
            <a:ext cx="8211696" cy="4124901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127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75" y="1304628"/>
            <a:ext cx="9126224" cy="42487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13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351"/>
            <a:ext cx="9151198" cy="5780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10533321" y="107521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"/>
          <a:stretch>
            <a:fillRect/>
          </a:stretch>
        </p:blipFill>
        <p:spPr>
          <a:xfrm>
            <a:off x="217644" y="914400"/>
            <a:ext cx="10297956" cy="47309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D9BB0-8783-6235-D3BD-E91B5E38A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1354C0-1FDA-1255-7561-E91A99F42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EBD779F-EA74-6BBB-796B-AADB15FDC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DBF41A-6E55-5BB0-8336-1F580C81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A54E67-B538-BD67-8F02-CB86995A3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9BE2AF-D2BD-9159-C523-816435DC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56AFE22-E2C5-038A-700A-A16EDE952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7B3730-E57C-A2E7-A5FF-3322E793D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6E5A98-94D9-20B6-E161-410B1A165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Narrativo com decisão (Estrutura de Repetição) 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529D0A-4FDC-DCE6-DAFB-DBE8DFFCE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7" y="645836"/>
            <a:ext cx="6358634" cy="5546047"/>
          </a:xfrm>
        </p:spPr>
        <p:txBody>
          <a:bodyPr anchor="ctr">
            <a:normAutofit/>
          </a:bodyPr>
          <a:lstStyle/>
          <a:p>
            <a:pPr algn="just"/>
            <a:r>
              <a:rPr lang="pt-BR" sz="2000" dirty="0"/>
              <a:t>Note que, apesar de nosso algoritmo de trocar lâmpada estar verificando a necessidade de trocar a lâmpada antes de fazê-lo, em momento algum verificamos se a lâmpada nova que foi instalada funciona.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Assim, vamos tentar alterar o nosso algoritmo a fim de garantir que ao fim de sua execução tenhamos uma lâmpada funcionando. 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Para isso, vamos incluir um novo teste em seu final</a:t>
            </a:r>
            <a:endParaRPr lang="pt-BR" sz="19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6BFF35-DBD5-F3FF-B8B5-69AD56D9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1615BFCF-3606-41F6-BA90-F95928F7BF06}" type="datetime1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03/02/2025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2F40CB-B5B4-1723-8007-EFF193C9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221E303-C830-7D92-464E-F701CD8EC4F6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C4C86A94-8C96-6CF8-95A6-C19E02570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39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10533321" y="107521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6" y="748967"/>
            <a:ext cx="9070739" cy="54279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10533321" y="107521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365"/>
            <a:ext cx="9602540" cy="48012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10533321" y="107521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/>
          <p:cNvSpPr/>
          <p:nvPr/>
        </p:nvSpPr>
        <p:spPr>
          <a:xfrm>
            <a:off x="838200" y="1631854"/>
            <a:ext cx="8882643" cy="3032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/>
              <a:t>É hora dos exercícios </a:t>
            </a:r>
          </a:p>
          <a:p>
            <a:pPr algn="just" defTabSz="914400">
              <a:lnSpc>
                <a:spcPct val="70000"/>
              </a:lnSpc>
              <a:spcBef>
                <a:spcPts val="1000"/>
              </a:spcBef>
              <a:spcAft>
                <a:spcPts val="890"/>
              </a:spcAft>
            </a:pPr>
            <a:r>
              <a:rPr lang="pt-BR" sz="2600" dirty="0"/>
              <a:t>Usando os conceitos de algoritmos em sua forma narrativa, resolva os seguintes problemas.</a:t>
            </a:r>
          </a:p>
          <a:p>
            <a:pPr lvl="0" algn="just" defTabSz="914400" fontAlgn="base">
              <a:lnSpc>
                <a:spcPct val="70000"/>
              </a:lnSpc>
              <a:spcBef>
                <a:spcPts val="1000"/>
              </a:spcBef>
              <a:spcAft>
                <a:spcPts val="890"/>
              </a:spcAft>
            </a:pPr>
            <a:r>
              <a:rPr lang="pt-BR" sz="2600" dirty="0"/>
              <a:t>– Criar um algoritmo narrativo para acessar sua rede social.</a:t>
            </a:r>
          </a:p>
          <a:p>
            <a:pPr lvl="0" algn="just" defTabSz="914400" fontAlgn="base">
              <a:lnSpc>
                <a:spcPct val="70000"/>
              </a:lnSpc>
              <a:spcBef>
                <a:spcPts val="1000"/>
              </a:spcBef>
              <a:spcAft>
                <a:spcPts val="890"/>
              </a:spcAft>
            </a:pPr>
            <a:r>
              <a:rPr lang="pt-BR" sz="2600" dirty="0"/>
              <a:t>– Criar um algoritmo narrativo para assistir um filme na </a:t>
            </a:r>
            <a:r>
              <a:rPr lang="pt-BR" sz="2600" dirty="0" err="1"/>
              <a:t>Netflix</a:t>
            </a:r>
            <a:endParaRPr lang="pt-BR" sz="2600" dirty="0"/>
          </a:p>
          <a:p>
            <a:pPr algn="just" defTabSz="914400">
              <a:lnSpc>
                <a:spcPct val="70000"/>
              </a:lnSpc>
              <a:spcBef>
                <a:spcPts val="1000"/>
              </a:spcBef>
              <a:spcAft>
                <a:spcPts val="890"/>
              </a:spcAft>
            </a:pPr>
            <a:r>
              <a:rPr lang="pt-BR" sz="2600" dirty="0">
                <a:solidFill>
                  <a:srgbClr val="FF0000"/>
                </a:solidFill>
              </a:rPr>
              <a:t>Use técnicas de narrativas condicionais e de repetição para incrementar seus algoritmos.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5774" y="1404730"/>
            <a:ext cx="10495722" cy="5247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Entrada, Processamento e Saída (E/S)</a:t>
            </a:r>
          </a:p>
          <a:p>
            <a:r>
              <a:rPr lang="pt-BR" b="1" dirty="0"/>
              <a:t>Entrada (Input):</a:t>
            </a:r>
            <a:endParaRPr lang="pt-BR" dirty="0"/>
          </a:p>
          <a:p>
            <a:pPr lvl="1"/>
            <a:r>
              <a:rPr lang="pt-BR" dirty="0"/>
              <a:t>Consiste na obtenção de dados ou informações necessárias para o processamento.</a:t>
            </a:r>
          </a:p>
          <a:p>
            <a:pPr lvl="1"/>
            <a:r>
              <a:rPr lang="pt-BR" dirty="0"/>
              <a:t>Exemplos: dados do usuário, leitura de arquivos.</a:t>
            </a:r>
          </a:p>
          <a:p>
            <a:r>
              <a:rPr lang="pt-BR" b="1" dirty="0"/>
              <a:t>Processamento:</a:t>
            </a:r>
            <a:endParaRPr lang="pt-BR" dirty="0"/>
          </a:p>
          <a:p>
            <a:pPr lvl="1"/>
            <a:r>
              <a:rPr lang="pt-BR" dirty="0"/>
              <a:t>É a etapa onde os dados obtidos são manipulados e transformados conforme a necessidade do problema.</a:t>
            </a:r>
          </a:p>
          <a:p>
            <a:pPr lvl="1"/>
            <a:r>
              <a:rPr lang="pt-BR" dirty="0"/>
              <a:t>Inclui cálculos, operações lógicas, etc.</a:t>
            </a:r>
          </a:p>
          <a:p>
            <a:r>
              <a:rPr lang="pt-BR" b="1" dirty="0"/>
              <a:t>Saída (Output):</a:t>
            </a:r>
            <a:endParaRPr lang="pt-BR" dirty="0"/>
          </a:p>
          <a:p>
            <a:pPr lvl="1"/>
            <a:r>
              <a:rPr lang="pt-BR" dirty="0"/>
              <a:t>Refere-se à apresentação dos resultados obtidos após o processamento.</a:t>
            </a:r>
          </a:p>
          <a:p>
            <a:pPr lvl="1"/>
            <a:r>
              <a:rPr lang="pt-BR" dirty="0"/>
              <a:t>Pode ser exibição na tela, gravação em arquivo, etc.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/>
          <p:nvPr/>
        </p:nvSpPr>
        <p:spPr>
          <a:xfrm>
            <a:off x="229679" y="145774"/>
            <a:ext cx="11124121" cy="1134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Estruturas de Controle Sequenciais: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Programador Back-End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E78FEC2-9957-198D-8F30-B2E607064F8D}"/>
              </a:ext>
            </a:extLst>
          </p:cNvPr>
          <p:cNvSpPr txBox="1"/>
          <p:nvPr/>
        </p:nvSpPr>
        <p:spPr>
          <a:xfrm>
            <a:off x="4144803" y="194412"/>
            <a:ext cx="5226097" cy="2514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Calibri Light"/>
                <a:cs typeface="Calibri Light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Instrutor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Anthony Samuel </a:t>
            </a:r>
          </a:p>
          <a:p>
            <a:pPr defTabSz="914400">
              <a:spcAft>
                <a:spcPts val="600"/>
              </a:spcAft>
            </a:pP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Sobral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Freitas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anthony.freitas@docente.senai.br 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8A0D7F6-ECED-FD0A-07DD-56155762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0" r="8977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1615BFCF-3606-41F6-BA90-F95928F7BF06}" type="datetime1">
              <a:rPr lang="en-US" sz="1100">
                <a:solidFill>
                  <a:srgbClr val="FFFFFF"/>
                </a:solidFill>
                <a:latin typeface="Calibri" panose="020F0502020204030204"/>
              </a:rPr>
              <a:pPr algn="r" defTabSz="914400">
                <a:spcAft>
                  <a:spcPts val="600"/>
                </a:spcAft>
                <a:defRPr/>
              </a:pPr>
              <a:t>2/3/2025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AEF20852-0295-4CFD-BCB6-F16E6D9D8DF9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E1046D7-6EF6-14F1-6823-A5775331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72" y="4753864"/>
            <a:ext cx="20478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7F4BA4B-C6D1-276D-CF5C-9E0581667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233" y="2744833"/>
            <a:ext cx="5313236" cy="3222365"/>
          </a:xfrm>
        </p:spPr>
        <p:txBody>
          <a:bodyPr>
            <a:normAutofit/>
          </a:bodyPr>
          <a:lstStyle/>
          <a:p>
            <a:r>
              <a:rPr lang="pt-BR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Engenheiro de Software</a:t>
            </a:r>
          </a:p>
          <a:p>
            <a:r>
              <a:rPr lang="pt-BR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Quality</a:t>
            </a:r>
            <a:r>
              <a:rPr lang="pt-BR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Assurance</a:t>
            </a:r>
            <a:r>
              <a:rPr lang="pt-BR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Tester</a:t>
            </a:r>
            <a:endParaRPr lang="pt-BR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Designer de UI/UX</a:t>
            </a:r>
          </a:p>
          <a:p>
            <a:pPr marL="0" indent="0">
              <a:buNone/>
            </a:pPr>
            <a:r>
              <a:rPr lang="pt-BR" dirty="0">
                <a:hlinkClick r:id="rId5"/>
              </a:rPr>
              <a:t>bit.ly/</a:t>
            </a:r>
            <a:r>
              <a:rPr lang="pt-BR" dirty="0" err="1">
                <a:hlinkClick r:id="rId5"/>
              </a:rPr>
              <a:t>curriculo_anthony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20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/>
          <p:nvPr/>
        </p:nvSpPr>
        <p:spPr>
          <a:xfrm>
            <a:off x="229679" y="145774"/>
            <a:ext cx="11124121" cy="1134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FLUXOGRAMAS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07180" y="1620238"/>
            <a:ext cx="55852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374151"/>
                </a:solidFill>
                <a:effectLst/>
                <a:latin typeface="Söhne"/>
              </a:rPr>
              <a:t>Fluxogramas são representações visuais de algoritmos. Eles ajudam a entender a lógica por trás de um processo ou programa.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07180" y="2853080"/>
            <a:ext cx="610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Cada forma em um fluxograma tem um significado específico. Por exemplo, o retângulo representa uma operação ou processo.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07180" y="4085922"/>
            <a:ext cx="610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Os fluxogramas oferecem uma compreensão visual do algoritmo, facilitando a depuração e a comunicação entre os membros da equipe.</a:t>
            </a:r>
            <a:endParaRPr lang="pt-BR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30" y="712822"/>
            <a:ext cx="4200769" cy="5372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21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/>
          <p:nvPr/>
        </p:nvSpPr>
        <p:spPr>
          <a:xfrm>
            <a:off x="229679" y="145774"/>
            <a:ext cx="11124121" cy="1134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FLUXOGRAMAS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5" y="1425645"/>
            <a:ext cx="2248214" cy="3096057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933" y="1425645"/>
            <a:ext cx="3496163" cy="4629796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360" y="911273"/>
            <a:ext cx="2905530" cy="55157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22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/>
          <p:nvPr/>
        </p:nvSpPr>
        <p:spPr>
          <a:xfrm>
            <a:off x="229679" y="145774"/>
            <a:ext cx="11124121" cy="1134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FLUXOGRAMAS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76" y="1225591"/>
            <a:ext cx="2629267" cy="503747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4"/>
          <a:srcRect l="4257" r="4214"/>
          <a:stretch>
            <a:fillRect/>
          </a:stretch>
        </p:blipFill>
        <p:spPr>
          <a:xfrm>
            <a:off x="3001036" y="1225591"/>
            <a:ext cx="3083893" cy="5037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486" y="1207119"/>
            <a:ext cx="4193605" cy="5130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23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/>
          <p:nvPr/>
        </p:nvSpPr>
        <p:spPr>
          <a:xfrm>
            <a:off x="229679" y="145774"/>
            <a:ext cx="11124121" cy="1134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FLUXOGRAMAS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71" y="1279871"/>
            <a:ext cx="2743201" cy="518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891" y="1279871"/>
            <a:ext cx="3659492" cy="518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521" y="1261398"/>
            <a:ext cx="3667637" cy="525904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/>
          <p:nvPr/>
        </p:nvSpPr>
        <p:spPr>
          <a:xfrm>
            <a:off x="229679" y="145774"/>
            <a:ext cx="11124121" cy="1134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FLUXOGRAMAS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626" y="1082165"/>
            <a:ext cx="6268695" cy="55633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" y="1082165"/>
            <a:ext cx="4105848" cy="563006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25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1" y="954141"/>
            <a:ext cx="9059539" cy="49346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33046" y="1448973"/>
            <a:ext cx="927060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/>
              <a:t>É hora dos exercícios </a:t>
            </a:r>
          </a:p>
          <a:p>
            <a:r>
              <a:rPr lang="pt-BR" sz="2400" dirty="0"/>
              <a:t>Usando os conceitos de algoritmos em sua forma de fluxograma, resolva os seguintes problemas. </a:t>
            </a:r>
          </a:p>
          <a:p>
            <a:r>
              <a:rPr lang="pt-BR" sz="2400" dirty="0"/>
              <a:t>Escreva um programa que solicite a idade do usuário e determine se ele pode ou não tirar a Carteira Nacional de Habilitação (CNH).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Solicite ao usuário que insira sua idade.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Verifique se a idade inserida é maior ou igual a 18 anos.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Se a idade for maior ou igual a 18 anos, exiba a mensagem "Você pode tirar a CNH!".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Caso contrário, exiba a mensagem "Você não pode tirar a CNH ainda!".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33046" y="1448973"/>
            <a:ext cx="927060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/>
              <a:t>É hora dos exercícios </a:t>
            </a:r>
          </a:p>
          <a:p>
            <a:r>
              <a:rPr lang="pt-BR" sz="2400" dirty="0"/>
              <a:t>Usando os conceitos de algoritmos em sua forma de fluxograma, resolva os seguintes problemas. </a:t>
            </a:r>
          </a:p>
          <a:p>
            <a:r>
              <a:rPr lang="pt-BR" sz="2400" b="1" dirty="0"/>
              <a:t>2 - </a:t>
            </a:r>
            <a:r>
              <a:rPr lang="pt-BR" sz="2400" dirty="0"/>
              <a:t>Faça um algoritmo usando fluxograma para ler o salário mensal atual de um funcionário e o percentual de reajuste. Calcular e escrever o valor do novo salário.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28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12" y="773141"/>
            <a:ext cx="5487166" cy="51156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29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"/>
          <a:stretch>
            <a:fillRect/>
          </a:stretch>
        </p:blipFill>
        <p:spPr>
          <a:xfrm>
            <a:off x="391788" y="1195754"/>
            <a:ext cx="9638478" cy="46183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F964D-FDFD-E0B3-130A-24DA0C58B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9DE97A-2054-9581-3FE4-62820786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Programador Back-End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31AD626-BFA9-2628-FD23-8A1A71D0D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2" y="2038662"/>
            <a:ext cx="10356417" cy="4277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F3B8E5-884E-6729-5C6E-FFAF9C8D9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1615BFCF-3606-41F6-BA90-F95928F7BF06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 defTabSz="914400">
                <a:spcAft>
                  <a:spcPts val="600"/>
                </a:spcAft>
              </a:pPr>
              <a:t>2/3/2025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4CA988-248F-73BE-A09E-2377D637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F20852-0295-4CFD-BCB6-F16E6D9D8D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05FFEC8-8DF8-DD9C-9CED-E849CFCCAEBA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E3324F95-3712-409B-5BB3-C35EA4439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573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30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34" y="1420837"/>
            <a:ext cx="9868830" cy="46183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31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378634" y="1065094"/>
            <a:ext cx="786384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/>
              <a:t>É hora dos exercícios </a:t>
            </a:r>
          </a:p>
          <a:p>
            <a:endParaRPr lang="pt-BR" sz="2400" dirty="0"/>
          </a:p>
          <a:p>
            <a:r>
              <a:rPr lang="pt-BR" sz="2400" dirty="0"/>
              <a:t>Usando os conceitos de algoritmos em sua forma de fluxograma, resolva os seguintes problemas. </a:t>
            </a:r>
          </a:p>
          <a:p>
            <a:endParaRPr lang="pt-BR" sz="2400" dirty="0"/>
          </a:p>
          <a:p>
            <a:r>
              <a:rPr lang="pt-BR" sz="2400" b="1" dirty="0"/>
              <a:t>DESAFIO: </a:t>
            </a:r>
            <a:r>
              <a:rPr lang="pt-BR" sz="2400" dirty="0"/>
              <a:t>Criar um algoritmo em fluxograma que tenha como entrada o valor de um cheque e o saldo de uma conta, o algoritmo deve verificar se é possível descontar o valor do cheque (cheque menor que o saldo), caso positivo debitar o valor do cheque e mostrar o saldo atualizado, senão mostrar a mensagem “Saldo insuficiente”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/>
          <p:cNvSpPr txBox="1"/>
          <p:nvPr/>
        </p:nvSpPr>
        <p:spPr>
          <a:xfrm>
            <a:off x="138545" y="548640"/>
            <a:ext cx="4135451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Algoritmo</a:t>
            </a:r>
            <a:r>
              <a:rPr lang="en-US" sz="54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ou</a:t>
            </a:r>
            <a:r>
              <a:rPr lang="en-US" sz="54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PseudoCódigo</a:t>
            </a:r>
            <a:endParaRPr lang="en-US" sz="54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12196" y="1027579"/>
            <a:ext cx="5406452" cy="55671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dirty="0" err="1"/>
              <a:t>Pseudocódigo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Portugol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forma </a:t>
            </a:r>
            <a:r>
              <a:rPr lang="en-US" dirty="0" err="1"/>
              <a:t>genérica</a:t>
            </a:r>
            <a:r>
              <a:rPr lang="en-US" dirty="0"/>
              <a:t> de </a:t>
            </a:r>
            <a:r>
              <a:rPr lang="en-US" dirty="0" err="1"/>
              <a:t>escrever</a:t>
            </a:r>
            <a:r>
              <a:rPr lang="en-US" dirty="0"/>
              <a:t> um </a:t>
            </a:r>
            <a:r>
              <a:rPr lang="en-US" dirty="0" err="1"/>
              <a:t>algoritmo</a:t>
            </a:r>
            <a:r>
              <a:rPr lang="en-US" dirty="0"/>
              <a:t>,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simples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conhecer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sintaxe</a:t>
            </a:r>
            <a:r>
              <a:rPr lang="en-US" dirty="0"/>
              <a:t> de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livre de </a:t>
            </a:r>
            <a:r>
              <a:rPr lang="en-US" dirty="0" err="1"/>
              <a:t>contexto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615BFCF-3606-41F6-BA90-F95928F7BF06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F20852-0295-4CFD-BCB6-F16E6D9D8DF9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1400" y="734151"/>
            <a:ext cx="7121805" cy="4890291"/>
          </a:xfrm>
        </p:spPr>
        <p:txBody>
          <a:bodyPr>
            <a:normAutofit/>
          </a:bodyPr>
          <a:lstStyle/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Vamos aprender na prática!</a:t>
            </a:r>
            <a:b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Instalar Visual G</a:t>
            </a:r>
          </a:p>
        </p:txBody>
      </p:sp>
      <p:sp>
        <p:nvSpPr>
          <p:cNvPr id="28" name="Freeform: Shap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0" descr="Head with Gear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33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272" y="703385"/>
            <a:ext cx="9608233" cy="35872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34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492369" y="1139483"/>
            <a:ext cx="946755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Variáveis </a:t>
            </a:r>
            <a:b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pt-BR" sz="2400" dirty="0"/>
            </a:br>
            <a:r>
              <a:rPr lang="pt-BR" sz="2400" dirty="0"/>
              <a:t>O primeiro passo para que um comando seja executado em um computador é o carregamento desse programa para a memória. A memória é utilizada para armazenar tanto as instruções do programa quanto os dados utilizados pelos mesmos. As variáveis são endereços da memória destinados a armazenar informações temporariamente, pois ao término da execução dos programas todos os dados utilizados serão perdidos caso não sejam salvo no computador. Um dado é classificado como variável quando tem a possibilidade de ser alterado do decorrer da execução do programa.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35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074495" y="2456888"/>
            <a:ext cx="86938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Variáveis de entrada: </a:t>
            </a:r>
            <a:r>
              <a:rPr lang="pt-BR" sz="2800" dirty="0"/>
              <a:t>Armazenam informações fornecidas por um meio externo, normalmente usuário ou outros sistemas. </a:t>
            </a:r>
            <a:r>
              <a:rPr lang="pt-BR" sz="2800" b="1" dirty="0"/>
              <a:t>Variáveis de Saída</a:t>
            </a:r>
            <a:r>
              <a:rPr lang="pt-BR" sz="2800" dirty="0"/>
              <a:t>: Armazenam dados processados como resultado.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36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5" b="11870"/>
          <a:stretch/>
        </p:blipFill>
        <p:spPr>
          <a:xfrm>
            <a:off x="692595" y="1952618"/>
            <a:ext cx="9289605" cy="313428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37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020756" y="1071027"/>
            <a:ext cx="907366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Tipos de Dados</a:t>
            </a:r>
          </a:p>
          <a:p>
            <a:endParaRPr lang="pt-BR" sz="2400" dirty="0"/>
          </a:p>
          <a:p>
            <a:r>
              <a:rPr lang="pt-BR" sz="2400" dirty="0"/>
              <a:t>Quando declaramos as variáveis devemos atribuir para cada uma delas um tipo específico de dados, esses dados, define a forma que o computador vai tratar a informação recebida ou processada. </a:t>
            </a:r>
          </a:p>
          <a:p>
            <a:endParaRPr lang="pt-BR" sz="2400" dirty="0"/>
          </a:p>
          <a:p>
            <a:r>
              <a:rPr lang="pt-BR" sz="2400" dirty="0"/>
              <a:t>Por exemplo, um cálculo deve ser feito por dados do tipo numérico, seja real ou do tipo inteiro, caso o sistema precise armazena um nome de uma pessoa esse valor deve ser do tipo caractere, e se precisarmos guardar uma situação do tipo verdadeiro ou falso podemos usar uma variável do tipo lógica.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38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998806" y="1012874"/>
            <a:ext cx="85390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Inteiro: </a:t>
            </a:r>
            <a:r>
              <a:rPr lang="pt-BR" sz="2400" dirty="0"/>
              <a:t>define variáveis numéricas do tipo inteiro, ou seja, sem casas decimais positivos ou negativos.</a:t>
            </a:r>
          </a:p>
          <a:p>
            <a:r>
              <a:rPr lang="pt-BR" sz="2400" dirty="0" err="1"/>
              <a:t>Ex</a:t>
            </a:r>
            <a:r>
              <a:rPr lang="pt-BR" sz="2400" dirty="0"/>
              <a:t>: idade, número de filhos. </a:t>
            </a:r>
          </a:p>
          <a:p>
            <a:endParaRPr lang="pt-BR" sz="2400" dirty="0"/>
          </a:p>
          <a:p>
            <a:r>
              <a:rPr lang="pt-BR" sz="2400" b="1" dirty="0"/>
              <a:t>Real: </a:t>
            </a:r>
            <a:r>
              <a:rPr lang="pt-BR" sz="2400" dirty="0"/>
              <a:t>define variáveis numéricas do tipo real, ou seja com casas decimais. </a:t>
            </a:r>
          </a:p>
          <a:p>
            <a:r>
              <a:rPr lang="pt-BR" sz="2400" dirty="0" err="1"/>
              <a:t>Ex</a:t>
            </a:r>
            <a:r>
              <a:rPr lang="pt-BR" sz="2400" dirty="0"/>
              <a:t>: salário, peso.</a:t>
            </a:r>
          </a:p>
          <a:p>
            <a:endParaRPr lang="pt-BR" sz="2400" dirty="0"/>
          </a:p>
          <a:p>
            <a:r>
              <a:rPr lang="pt-BR" sz="2400" b="1" dirty="0"/>
              <a:t>Caractere: </a:t>
            </a:r>
            <a:r>
              <a:rPr lang="pt-BR" sz="2400" dirty="0"/>
              <a:t>define variáveis do tipo texto, ou seja, cadeia de caracteres.</a:t>
            </a:r>
          </a:p>
          <a:p>
            <a:r>
              <a:rPr lang="pt-BR" sz="2400" dirty="0" err="1"/>
              <a:t>Ex</a:t>
            </a:r>
            <a:r>
              <a:rPr lang="pt-BR" sz="2400" dirty="0"/>
              <a:t>: Nome, endereço, frase.</a:t>
            </a:r>
          </a:p>
          <a:p>
            <a:endParaRPr lang="pt-BR" sz="2400" dirty="0"/>
          </a:p>
          <a:p>
            <a:r>
              <a:rPr lang="pt-BR" sz="2400" b="1" dirty="0"/>
              <a:t>Lógico: </a:t>
            </a:r>
            <a:r>
              <a:rPr lang="pt-BR" sz="2400" dirty="0"/>
              <a:t>define variáveis do tipo lógica, ou seja com valor de verdadeiro ou falso.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39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689317" y="942535"/>
            <a:ext cx="88907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Constantes </a:t>
            </a:r>
          </a:p>
          <a:p>
            <a:endParaRPr lang="pt-BR" dirty="0"/>
          </a:p>
          <a:p>
            <a:endParaRPr lang="pt-BR" sz="2400" dirty="0"/>
          </a:p>
          <a:p>
            <a:r>
              <a:rPr lang="pt-BR" sz="2400" dirty="0"/>
              <a:t>Constantes são dados durante a execução do programa, permanecem com os seus valores inalterados. Tem-se como definição de constantes tudo aquilo que é fixo ou estável. Uma variável pode ser alterada ao longo do seu algoritmo. Mas, as vezes, precisamos armazenar valores que não se alteram. Para isso existem as constantes. </a:t>
            </a:r>
          </a:p>
          <a:p>
            <a:endParaRPr lang="pt-BR" sz="2400" dirty="0"/>
          </a:p>
          <a:p>
            <a:r>
              <a:rPr lang="pt-BR" sz="2400" dirty="0"/>
              <a:t>As constantes são criadas obedecendo às mesmas regras de nomenclatura já vista em variáveis. Diferem apenas no fato de armazenar um valor constante, ou seja, que não se modifica durante a execução de um programa.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Lógica de Programação: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34778" y="404735"/>
            <a:ext cx="6495495" cy="323787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pt-BR" sz="2400" b="1" dirty="0"/>
              <a:t>O que é Programação?</a:t>
            </a:r>
          </a:p>
          <a:p>
            <a:pPr algn="just"/>
            <a:r>
              <a:rPr lang="pt-BR" sz="2400" dirty="0"/>
              <a:t>A programação é o processo de instruir um computador para realizar tarefas específicas. Isso é feito através de um conjunto de instruções precisas, conhecidas como código.</a:t>
            </a:r>
          </a:p>
          <a:p>
            <a:pPr marL="0" indent="0" algn="just">
              <a:buNone/>
            </a:pPr>
            <a:endParaRPr lang="pt-BR" sz="2400" b="1" u="sng" dirty="0"/>
          </a:p>
        </p:txBody>
      </p:sp>
      <p:pic>
        <p:nvPicPr>
          <p:cNvPr id="2050" name="Picture 2" descr="QUIZ] Teste de Lógica de Programação e Algoritm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7826" y="3418796"/>
            <a:ext cx="6526118" cy="342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1615BFCF-3606-41F6-BA90-F95928F7BF06}" type="datetime1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03/02/2025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40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838200" y="1733796"/>
            <a:ext cx="84324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Operador de atribuição</a:t>
            </a:r>
          </a:p>
          <a:p>
            <a:endParaRPr lang="pt-BR" sz="2400" dirty="0"/>
          </a:p>
          <a:p>
            <a:r>
              <a:rPr lang="pt-BR" sz="2400" dirty="0"/>
              <a:t>No pseudocódigo quando queremos atribuir valor a uma variável ou a uma constante usamos operador de atribuição “&lt;-” sinal “&lt; menor que” e sinal de “- menos”, juntos formam o operador de atribuição, em linguagens de programação como C# ou </a:t>
            </a:r>
            <a:r>
              <a:rPr lang="pt-BR" sz="2400" dirty="0" err="1"/>
              <a:t>java</a:t>
            </a:r>
            <a:r>
              <a:rPr lang="pt-BR" sz="2400" dirty="0"/>
              <a:t> esse operador geralmente é sinal de igual”=“  </a:t>
            </a:r>
            <a:r>
              <a:rPr lang="pt-BR" sz="2400" dirty="0" err="1"/>
              <a:t>Ex</a:t>
            </a:r>
            <a:r>
              <a:rPr lang="pt-BR" sz="2400" dirty="0"/>
              <a:t>: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FGTS &lt;- 8 </a:t>
            </a:r>
          </a:p>
          <a:p>
            <a:r>
              <a:rPr lang="pt-BR" sz="2400" dirty="0" err="1"/>
              <a:t>Dolar</a:t>
            </a:r>
            <a:r>
              <a:rPr lang="pt-BR" sz="2400" dirty="0"/>
              <a:t> &lt;- 4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41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" t="40806" r="-1109" b="-41749"/>
          <a:stretch>
            <a:fillRect/>
          </a:stretch>
        </p:blipFill>
        <p:spPr>
          <a:xfrm>
            <a:off x="931466" y="1709063"/>
            <a:ext cx="7611537" cy="48298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42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" r="745" b="10116"/>
          <a:stretch>
            <a:fillRect/>
          </a:stretch>
        </p:blipFill>
        <p:spPr>
          <a:xfrm>
            <a:off x="1402672" y="1372867"/>
            <a:ext cx="8513685" cy="369628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43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" b="22633"/>
          <a:stretch/>
        </p:blipFill>
        <p:spPr>
          <a:xfrm>
            <a:off x="1039399" y="1757406"/>
            <a:ext cx="9064721" cy="33431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03/02/2025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44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r="691" b="4107"/>
          <a:stretch>
            <a:fillRect/>
          </a:stretch>
        </p:blipFill>
        <p:spPr>
          <a:xfrm>
            <a:off x="1083075" y="1561514"/>
            <a:ext cx="9197267" cy="396039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45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8" b="46664"/>
          <a:stretch/>
        </p:blipFill>
        <p:spPr>
          <a:xfrm>
            <a:off x="838200" y="1912512"/>
            <a:ext cx="9542289" cy="263191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46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10343" b="22287"/>
          <a:stretch>
            <a:fillRect/>
          </a:stretch>
        </p:blipFill>
        <p:spPr>
          <a:xfrm>
            <a:off x="1526959" y="1360952"/>
            <a:ext cx="7368466" cy="345730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47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" y="1271286"/>
            <a:ext cx="9326277" cy="431542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48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 b="24182"/>
          <a:stretch/>
        </p:blipFill>
        <p:spPr>
          <a:xfrm>
            <a:off x="998692" y="1551108"/>
            <a:ext cx="8447060" cy="375578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49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45" y="1055242"/>
            <a:ext cx="8992855" cy="45631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Por que programar é importante?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139177" y="666114"/>
            <a:ext cx="6379472" cy="5546047"/>
          </a:xfrm>
        </p:spPr>
        <p:txBody>
          <a:bodyPr anchor="ctr">
            <a:normAutofit/>
          </a:bodyPr>
          <a:lstStyle/>
          <a:p>
            <a:pPr algn="just"/>
            <a:r>
              <a:rPr lang="pt-BR" sz="2000" b="1" dirty="0"/>
              <a:t>Automatização de Tarefas:</a:t>
            </a:r>
            <a:r>
              <a:rPr lang="pt-BR" sz="2000" dirty="0"/>
              <a:t> A programação permite automatizar processos repetitivos, economizando tempo e minimizando erros.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Solução de Problemas:</a:t>
            </a:r>
            <a:r>
              <a:rPr lang="pt-BR" sz="2000" dirty="0"/>
              <a:t> Permite a criação de soluções para uma ampla variedade de problemas, desde simples cálculos até complexos sistemas.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Inovação e Tecnologia:</a:t>
            </a:r>
            <a:r>
              <a:rPr lang="pt-BR" sz="2000" dirty="0"/>
              <a:t> A programação é a base para o desenvolvimento de aplicativos, software e tecnologias que impulsionam a inovação em diversas áreas.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Empregabilidade:</a:t>
            </a:r>
            <a:r>
              <a:rPr lang="pt-BR" sz="2000" dirty="0"/>
              <a:t> Há uma demanda crescente por profissionais de programação em diversas indústrias, tornando a habilidade de programar uma vantagem competitiva no mercado de trabalho.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1615BFCF-3606-41F6-BA90-F95928F7BF06}" type="datetime1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03/02/2025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50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6" y="2464023"/>
            <a:ext cx="6770407" cy="272154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38200" y="590843"/>
            <a:ext cx="9374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Comando de entrada e saída</a:t>
            </a:r>
          </a:p>
          <a:p>
            <a:endParaRPr lang="pt-BR" sz="3200" dirty="0"/>
          </a:p>
          <a:p>
            <a:r>
              <a:rPr lang="pt-BR" sz="3200" dirty="0"/>
              <a:t>Leia Variável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51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36" b="1548"/>
          <a:stretch/>
        </p:blipFill>
        <p:spPr>
          <a:xfrm>
            <a:off x="2720554" y="1463039"/>
            <a:ext cx="5311110" cy="413755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52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 flipH="1">
            <a:off x="565903" y="461521"/>
            <a:ext cx="3949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Salario , idade : real 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5" y="1423504"/>
            <a:ext cx="5934903" cy="427732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53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72" y="1658695"/>
            <a:ext cx="9113545" cy="394190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54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04" y="1621965"/>
            <a:ext cx="6494058" cy="369323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9" y="1125415"/>
            <a:ext cx="9727137" cy="541869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38" y="858013"/>
            <a:ext cx="9902058" cy="549833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2" y="805840"/>
            <a:ext cx="9950611" cy="55505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58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702192" y="1748136"/>
            <a:ext cx="80748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000" b="1" dirty="0"/>
              <a:t>Comandos de desvio </a:t>
            </a:r>
          </a:p>
          <a:p>
            <a:r>
              <a:rPr lang="pt-BR" sz="6000" b="1" dirty="0"/>
              <a:t>condicional (SE, SENAO, </a:t>
            </a:r>
          </a:p>
          <a:p>
            <a:r>
              <a:rPr lang="pt-BR" sz="6000" b="1" dirty="0"/>
              <a:t>SENAO SE)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59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00305" y="2024013"/>
            <a:ext cx="8567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Muitas vezes precisamos tomar decisões que podem interferir diretamente no andamento do algoritmo. A representação dessas decisões em nossos programas é feita através do uso de estruturas de seleção, ou estruturas de decisão. A estrutura de seleção que utilizaremos em </a:t>
            </a:r>
            <a:r>
              <a:rPr lang="pt-BR" sz="2400" dirty="0" err="1"/>
              <a:t>Portugol</a:t>
            </a:r>
            <a:r>
              <a:rPr lang="pt-BR" sz="2400" dirty="0"/>
              <a:t> (</a:t>
            </a:r>
            <a:r>
              <a:rPr lang="pt-BR" sz="2400" dirty="0" err="1"/>
              <a:t>VisualG</a:t>
            </a:r>
            <a:r>
              <a:rPr lang="pt-BR" sz="2400" dirty="0"/>
              <a:t>) será a estrutura SE...ENTAO... SENAO. A sintaxe dessa estrutura é exibida abaixo: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O que são algoritmos?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37826" y="666114"/>
            <a:ext cx="6555347" cy="554604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pt-BR" sz="2000" b="1" dirty="0"/>
              <a:t>Definição de Algoritmos</a:t>
            </a:r>
          </a:p>
          <a:p>
            <a:pPr algn="just"/>
            <a:r>
              <a:rPr lang="pt-BR" sz="2000" dirty="0"/>
              <a:t>Um algoritmo é um conjunto de instruções ou regras bem definidas que guiam a execução de uma tarefa ou resolução de um problema.</a:t>
            </a:r>
          </a:p>
          <a:p>
            <a:pPr algn="just"/>
            <a:r>
              <a:rPr lang="pt-BR" sz="2000" dirty="0"/>
              <a:t>Algoritmos são essenciais na programação, pois fornecem o plano de ação para realizar uma determinada operação.</a:t>
            </a:r>
          </a:p>
          <a:p>
            <a:pPr algn="just"/>
            <a:endParaRPr lang="pt-BR" sz="2000" dirty="0"/>
          </a:p>
          <a:p>
            <a:pPr marL="0" indent="0" algn="just">
              <a:buNone/>
            </a:pPr>
            <a:r>
              <a:rPr lang="pt-BR" sz="2000" b="1" dirty="0"/>
              <a:t>Características dos Algoritmos</a:t>
            </a:r>
          </a:p>
          <a:p>
            <a:pPr algn="just"/>
            <a:r>
              <a:rPr lang="pt-BR" sz="2000" b="1" dirty="0"/>
              <a:t>Precisão:</a:t>
            </a:r>
            <a:r>
              <a:rPr lang="pt-BR" sz="2000" dirty="0"/>
              <a:t> Cada passo deve ser definido claramente, sem ambiguidades.</a:t>
            </a:r>
          </a:p>
          <a:p>
            <a:pPr algn="just"/>
            <a:r>
              <a:rPr lang="pt-BR" sz="2000" b="1" dirty="0"/>
              <a:t>Finitude:</a:t>
            </a:r>
            <a:r>
              <a:rPr lang="pt-BR" sz="2000" dirty="0"/>
              <a:t> O algoritmo deve terminar em um número finito de etapas.</a:t>
            </a:r>
          </a:p>
          <a:p>
            <a:pPr algn="just"/>
            <a:r>
              <a:rPr lang="pt-BR" sz="2000" b="1" dirty="0"/>
              <a:t>Efetividade:</a:t>
            </a:r>
            <a:r>
              <a:rPr lang="pt-BR" sz="2000" dirty="0"/>
              <a:t> Cada instrução deve ser clara e executável.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1615BFCF-3606-41F6-BA90-F95928F7BF06}" type="datetime1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03/02/2025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60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5" y="480555"/>
            <a:ext cx="9991925" cy="539748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61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838200" y="1209822"/>
            <a:ext cx="853908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Como funciona? </a:t>
            </a:r>
          </a:p>
          <a:p>
            <a:pPr algn="just"/>
            <a:r>
              <a:rPr lang="pt-BR" sz="2400" dirty="0"/>
              <a:t>A palavra reservada </a:t>
            </a:r>
            <a:r>
              <a:rPr lang="pt-BR" sz="2400" b="1" dirty="0"/>
              <a:t>SE</a:t>
            </a:r>
            <a:r>
              <a:rPr lang="pt-BR" sz="2400" dirty="0"/>
              <a:t> indica o início da estrutura de seleção. Após essa palavra, vem a condição que definirá o bloco a ser executado. Qualquer expressão lógica poderá ser utilizada como condição, pois deverá retornar verdadeiro ou falso. Caso a expressão da condição seja verdadeira, o bloco de instruções </a:t>
            </a:r>
            <a:r>
              <a:rPr lang="pt-BR" sz="2400" b="1" dirty="0"/>
              <a:t>ENTAO</a:t>
            </a:r>
            <a:r>
              <a:rPr lang="pt-BR" sz="2400" dirty="0"/>
              <a:t> será executado. Caso </a:t>
            </a:r>
          </a:p>
          <a:p>
            <a:pPr algn="just"/>
            <a:r>
              <a:rPr lang="pt-BR" sz="2400" dirty="0"/>
              <a:t>contrário, o bloco </a:t>
            </a:r>
            <a:r>
              <a:rPr lang="pt-BR" sz="2400" b="1" dirty="0"/>
              <a:t>SENAO</a:t>
            </a:r>
            <a:r>
              <a:rPr lang="pt-BR" sz="2400" dirty="0"/>
              <a:t> o será. A palavra reservada </a:t>
            </a:r>
            <a:r>
              <a:rPr lang="pt-BR" sz="2400" b="1" dirty="0"/>
              <a:t>FIMSE </a:t>
            </a:r>
            <a:r>
              <a:rPr lang="pt-BR" sz="2400" dirty="0"/>
              <a:t>indica o final da estrutura de seleção. Vale ressaltar que o bloco </a:t>
            </a:r>
            <a:r>
              <a:rPr lang="pt-BR" sz="2400" b="1" dirty="0"/>
              <a:t>SENAO </a:t>
            </a:r>
            <a:r>
              <a:rPr lang="pt-BR" sz="2400" dirty="0"/>
              <a:t>não é obrigatório: caso só queiramos executar algumas instruções se a expressão lógica for verdadeira, podemos omitir o bloco </a:t>
            </a:r>
            <a:r>
              <a:rPr lang="pt-BR" sz="2400" b="1" dirty="0"/>
              <a:t>SENAO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62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5"/>
          <a:stretch/>
        </p:blipFill>
        <p:spPr>
          <a:xfrm>
            <a:off x="838200" y="1294229"/>
            <a:ext cx="8941308" cy="440248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63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6" y="1120746"/>
            <a:ext cx="9464390" cy="461650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64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20" y="977259"/>
            <a:ext cx="8793410" cy="462333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956603" y="1575581"/>
            <a:ext cx="88204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É hora da prática </a:t>
            </a:r>
          </a:p>
          <a:p>
            <a:r>
              <a:rPr lang="pt-BR" sz="2400" dirty="0"/>
              <a:t>1 - Desenvolver um algoritmo para encontrar a média de duas notas e mostrar se o aluno foi aprovado ou reprovado, sendo que, o critério para a aprovação é ter média superior a 6. </a:t>
            </a:r>
          </a:p>
          <a:p>
            <a:r>
              <a:rPr lang="pt-BR" sz="2400" dirty="0">
                <a:solidFill>
                  <a:srgbClr val="FF0000"/>
                </a:solidFill>
              </a:rPr>
              <a:t>Exemplo: </a:t>
            </a:r>
          </a:p>
          <a:p>
            <a:r>
              <a:rPr lang="pt-BR" sz="2400" dirty="0">
                <a:solidFill>
                  <a:srgbClr val="FF0000"/>
                </a:solidFill>
              </a:rPr>
              <a:t>Nota1 = 7, Nota2 = 8, </a:t>
            </a:r>
          </a:p>
          <a:p>
            <a:r>
              <a:rPr lang="pt-BR" sz="2400" dirty="0">
                <a:solidFill>
                  <a:srgbClr val="FF0000"/>
                </a:solidFill>
              </a:rPr>
              <a:t>Media = (7 + 8) / 2 , Media = 7,5 = Aprovado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0" y="771240"/>
            <a:ext cx="9006410" cy="482935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944880" y="2024013"/>
            <a:ext cx="9037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É hora da prática </a:t>
            </a:r>
          </a:p>
          <a:p>
            <a:r>
              <a:rPr lang="pt-BR" sz="2400" dirty="0"/>
              <a:t>2 – Dado um dia da semana (segunda, terça, quarta, quinta, sexta, sábado e domingo), faça um algoritmo que escreva “Casa” para “Sábado” e “Domingo” e escreva “Trabalho” para os demais dias.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68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1" y="1209821"/>
            <a:ext cx="9292809" cy="485707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69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38200" y="1195754"/>
            <a:ext cx="93890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Exercício em grupo </a:t>
            </a:r>
          </a:p>
          <a:p>
            <a:pPr algn="just"/>
            <a:r>
              <a:rPr lang="pt-BR" sz="2400" dirty="0"/>
              <a:t>Uma loja oferece para os seus clientes, um determinado desconto de acordo com o valor da compra efetuada. O desconto é de 10%, se o valor da compra for até R$200.00, 15% se for maior que R$ 200 e menor ou igual a R$ 500,00 e 20% se for acima de R$ 500,00. Crie um algoritmo que leia o nome do cliente e o valor da compra. Mostre ao final o nome do cliente, o valor do desconto e o total a pagar.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Importância de um Algoritmo Eficiente: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37826" y="645836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900" b="1" dirty="0"/>
              <a:t>Economia de Recursos</a:t>
            </a:r>
          </a:p>
          <a:p>
            <a:r>
              <a:rPr lang="pt-BR" sz="1900" dirty="0"/>
              <a:t>Algoritmos eficientes economizam tempo e recursos computacionais.</a:t>
            </a:r>
          </a:p>
          <a:p>
            <a:pPr marL="0" indent="0">
              <a:buNone/>
            </a:pPr>
            <a:endParaRPr lang="pt-BR" sz="1900" b="1" dirty="0"/>
          </a:p>
          <a:p>
            <a:pPr marL="0" indent="0">
              <a:buNone/>
            </a:pPr>
            <a:r>
              <a:rPr lang="pt-BR" sz="1900" b="1" dirty="0"/>
              <a:t>Resolução de Problemas Complexos</a:t>
            </a:r>
          </a:p>
          <a:p>
            <a:r>
              <a:rPr lang="pt-BR" sz="1900" dirty="0"/>
              <a:t>Permitem abordar problemas complexos de forma organizada e escalável.</a:t>
            </a:r>
          </a:p>
          <a:p>
            <a:pPr marL="0" indent="0">
              <a:buNone/>
            </a:pPr>
            <a:endParaRPr lang="pt-BR" sz="1900" b="1" dirty="0"/>
          </a:p>
          <a:p>
            <a:pPr marL="0" indent="0">
              <a:buNone/>
            </a:pPr>
            <a:r>
              <a:rPr lang="pt-BR" sz="1900" b="1" dirty="0"/>
              <a:t>Melhoria da Experiência do Usuário</a:t>
            </a:r>
          </a:p>
          <a:p>
            <a:r>
              <a:rPr lang="pt-BR" sz="1900" dirty="0"/>
              <a:t>Em aplicações e sistemas, algoritmos eficientes garantem uma resposta rápida e uma experiência mais fluida para o usuário final.</a:t>
            </a:r>
          </a:p>
          <a:p>
            <a:pPr marL="0" indent="0">
              <a:buNone/>
            </a:pPr>
            <a:endParaRPr lang="pt-BR" sz="1900" b="1" dirty="0"/>
          </a:p>
          <a:p>
            <a:pPr marL="0" indent="0">
              <a:buNone/>
            </a:pPr>
            <a:r>
              <a:rPr lang="pt-BR" sz="1900" b="1" dirty="0"/>
              <a:t>Benefícios para a Indústria e Inovação</a:t>
            </a:r>
          </a:p>
          <a:p>
            <a:r>
              <a:rPr lang="pt-BR" sz="1900" dirty="0"/>
              <a:t>Empresas e indústrias inovadoras dependem de algoritmos eficientes para otimizar processos e criar novas soluções.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1615BFCF-3606-41F6-BA90-F95928F7BF06}" type="datetime1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03/02/2025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70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0" y="1107714"/>
            <a:ext cx="8526050" cy="4642572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71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28691" y="587514"/>
            <a:ext cx="96645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/>
              <a:t>Exercícios – SE, SENAO, SENAO SE </a:t>
            </a:r>
          </a:p>
          <a:p>
            <a:pPr algn="just"/>
            <a:r>
              <a:rPr lang="pt-BR" sz="2000" b="1" dirty="0"/>
              <a:t>1 - </a:t>
            </a:r>
            <a:r>
              <a:rPr lang="pt-BR" sz="2000" dirty="0"/>
              <a:t>Faça um algoritmo que mostre o novo preço de um produto sabendo-se que este terá um desconto de 15%, mostrando também a classificação do produto segundo o as informações abaixo. </a:t>
            </a:r>
          </a:p>
          <a:p>
            <a:pPr algn="just"/>
            <a:r>
              <a:rPr lang="pt-BR" sz="2000" dirty="0"/>
              <a:t>Novo preço: de 500 para cima = CARO </a:t>
            </a:r>
          </a:p>
          <a:p>
            <a:pPr algn="just"/>
            <a:r>
              <a:rPr lang="pt-BR" sz="2000" dirty="0"/>
              <a:t>Abaixo de 500 = BARATO 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2 - </a:t>
            </a:r>
            <a:r>
              <a:rPr lang="pt-BR" sz="2000" dirty="0"/>
              <a:t>Uma agência bancária possui dois tipos de investimentos, conforme o quadro abaixo. Faça um algoritmo que receba o tipo do investimento e o valor do investimento, calcule e mostre o valor corrigido de acordo com o tipo de investimento. </a:t>
            </a:r>
          </a:p>
          <a:p>
            <a:pPr algn="just"/>
            <a:r>
              <a:rPr lang="pt-BR" sz="2000" dirty="0"/>
              <a:t>Tipo - 1 Poupança - 5% </a:t>
            </a:r>
          </a:p>
          <a:p>
            <a:pPr algn="just"/>
            <a:r>
              <a:rPr lang="pt-BR" sz="2000" dirty="0"/>
              <a:t>Tipo - 2 Fundo de renda fixa - 10% 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3 - </a:t>
            </a:r>
            <a:r>
              <a:rPr lang="pt-BR" sz="2000" dirty="0"/>
              <a:t>Faça um algoritmo que receba o valor do salário de uma pessoa e o valor de um financiamento pretendido. Caso o financiamento seja menor ou igual a 5 vezes o salário da pessoa, o algoritmo deverá escrever "Financiamento Concedido"; senão, escreverá "Financiamento Negado". Independente de conceder ou não o financiamento, o algoritmo escreverá a frase "Obrigado por nos consultar."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72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2" y="868493"/>
            <a:ext cx="9606125" cy="502028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73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2" y="1209823"/>
            <a:ext cx="10214718" cy="480080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74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4" y="515042"/>
            <a:ext cx="7677171" cy="55570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08898" y="1812331"/>
            <a:ext cx="8958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/>
              <a:t>4 - </a:t>
            </a:r>
            <a:r>
              <a:rPr lang="pt-BR" sz="2000" dirty="0"/>
              <a:t>Fazer um algoritmo que leia o saldo inicial de um cliente de um banco e leia também um cheque que será descontado, ANALISE se o cheque poderá ser descontado ou não, se o cheque não for descontado, mostre essa informação, caso contrário, desconte o cheque e informe o saldo ATUAL na tela. 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5 - </a:t>
            </a:r>
            <a:r>
              <a:rPr lang="pt-BR" sz="2000" dirty="0"/>
              <a:t>O sistema de avaliação de determinada disciplina, é composto por três notas de três provas. Faça um algoritmo para calcular a média final de um aluno desta disciplina. Caso a média seja maior ou igual a 6 mostre APROVADO, se a média for entre 4 e 6, mostre em RECUPERAÇÃO, e se for menor do que 4 mostre REPROVADO.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6" y="1190536"/>
            <a:ext cx="9524824" cy="441006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"/>
          <a:stretch/>
        </p:blipFill>
        <p:spPr>
          <a:xfrm>
            <a:off x="661182" y="1109189"/>
            <a:ext cx="9030786" cy="475211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78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324189" y="2302134"/>
            <a:ext cx="9200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Estrutura de REPETIÇÃO: </a:t>
            </a:r>
          </a:p>
          <a:p>
            <a:r>
              <a:rPr lang="pt-BR" sz="5400" b="1" dirty="0"/>
              <a:t>PARA, ENQUANTO E REPITA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79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83842" y="612844"/>
            <a:ext cx="97348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Comando de seleção múltipla (Escolha caso)</a:t>
            </a:r>
          </a:p>
          <a:p>
            <a:r>
              <a:rPr lang="pt-BR" sz="2400" b="1" dirty="0"/>
              <a:t> </a:t>
            </a:r>
          </a:p>
          <a:p>
            <a:r>
              <a:rPr lang="pt-BR" sz="2400" dirty="0"/>
              <a:t>O </a:t>
            </a:r>
            <a:r>
              <a:rPr lang="pt-BR" sz="2400" dirty="0" err="1"/>
              <a:t>VisuAlg</a:t>
            </a:r>
            <a:r>
              <a:rPr lang="pt-BR" sz="2400" dirty="0"/>
              <a:t> implementa (com certas variações) o comando switch case das linguagens </a:t>
            </a:r>
          </a:p>
          <a:p>
            <a:r>
              <a:rPr lang="pt-BR" sz="2400" dirty="0"/>
              <a:t>modernas como C#, Java, </a:t>
            </a:r>
            <a:r>
              <a:rPr lang="pt-BR" sz="2400" dirty="0" err="1"/>
              <a:t>Javascript</a:t>
            </a:r>
            <a:r>
              <a:rPr lang="pt-BR" sz="2400" dirty="0"/>
              <a:t> entre outras. A sintaxe é a seguinte: </a:t>
            </a:r>
          </a:p>
          <a:p>
            <a:endParaRPr lang="pt-BR" sz="2400" dirty="0"/>
          </a:p>
          <a:p>
            <a:r>
              <a:rPr lang="pt-BR" sz="2400" b="1" dirty="0"/>
              <a:t>escolha</a:t>
            </a:r>
            <a:r>
              <a:rPr lang="pt-BR" sz="2400" dirty="0"/>
              <a:t> &lt;expressão-de-seleção&gt; </a:t>
            </a:r>
          </a:p>
          <a:p>
            <a:r>
              <a:rPr lang="pt-BR" sz="2400" dirty="0"/>
              <a:t>caso &lt;exp11&gt;, &lt;exp12&gt;, ..., &lt;exp1n&gt; </a:t>
            </a:r>
          </a:p>
          <a:p>
            <a:r>
              <a:rPr lang="pt-BR" sz="2400" dirty="0"/>
              <a:t>&lt;seqüência-de-comandos-1&gt; </a:t>
            </a:r>
          </a:p>
          <a:p>
            <a:r>
              <a:rPr lang="pt-BR" sz="2400" dirty="0"/>
              <a:t>caso &lt;exp21&gt;, &lt;exp22&gt;, ..., &lt;exp2n&gt; </a:t>
            </a:r>
          </a:p>
          <a:p>
            <a:r>
              <a:rPr lang="pt-BR" sz="2400" dirty="0"/>
              <a:t>&lt;seqüência-de-comandos-2&gt; </a:t>
            </a:r>
          </a:p>
          <a:p>
            <a:r>
              <a:rPr lang="pt-BR" sz="2400" dirty="0"/>
              <a:t>... </a:t>
            </a:r>
          </a:p>
          <a:p>
            <a:r>
              <a:rPr lang="pt-BR" sz="2400" dirty="0" err="1"/>
              <a:t>outrocaso</a:t>
            </a:r>
            <a:r>
              <a:rPr lang="pt-BR" sz="2400" dirty="0"/>
              <a:t> </a:t>
            </a:r>
          </a:p>
          <a:p>
            <a:r>
              <a:rPr lang="pt-BR" sz="2400" dirty="0"/>
              <a:t>&lt;</a:t>
            </a:r>
            <a:r>
              <a:rPr lang="pt-BR" sz="2400" dirty="0" err="1"/>
              <a:t>seqüência</a:t>
            </a:r>
            <a:r>
              <a:rPr lang="pt-BR" sz="2400" dirty="0"/>
              <a:t>-de-comandos-extra&gt; </a:t>
            </a:r>
          </a:p>
          <a:p>
            <a:r>
              <a:rPr lang="pt-BR" sz="2400" b="1" dirty="0" err="1"/>
              <a:t>fimescolha</a:t>
            </a:r>
            <a:endParaRPr lang="pt-BR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93BFEE-F512-A552-DC98-613F66F7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Algoritmos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1615BFCF-3606-41F6-BA90-F95928F7BF06}" type="datetime1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03/02/2025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Espaço Reservado para Conteú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8"/>
          <a:stretch/>
        </p:blipFill>
        <p:spPr>
          <a:xfrm>
            <a:off x="4157014" y="717778"/>
            <a:ext cx="7912742" cy="3638237"/>
          </a:xfrm>
          <a:prstGeom prst="rect">
            <a:avLst/>
          </a:prstGeom>
        </p:spPr>
      </p:pic>
      <p:pic>
        <p:nvPicPr>
          <p:cNvPr id="1026" name="Picture 2" descr="Partes de un algoritmo">
            <a:extLst>
              <a:ext uri="{FF2B5EF4-FFF2-40B4-BE49-F238E27FC236}">
                <a16:creationId xmlns:a16="http://schemas.microsoft.com/office/drawing/2014/main" id="{433C16D3-B343-183F-E567-A29A4566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99" y="4162461"/>
            <a:ext cx="4625150" cy="261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80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7"/>
          <a:stretch>
            <a:fillRect/>
          </a:stretch>
        </p:blipFill>
        <p:spPr>
          <a:xfrm>
            <a:off x="643297" y="1509204"/>
            <a:ext cx="8924233" cy="409139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81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7" t="42713" r="13011"/>
          <a:stretch>
            <a:fillRect/>
          </a:stretch>
        </p:blipFill>
        <p:spPr>
          <a:xfrm>
            <a:off x="2432480" y="2024608"/>
            <a:ext cx="5433135" cy="2653521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82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3"/>
          <a:stretch>
            <a:fillRect/>
          </a:stretch>
        </p:blipFill>
        <p:spPr>
          <a:xfrm>
            <a:off x="838200" y="1766656"/>
            <a:ext cx="9013947" cy="363357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83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083212" y="2394467"/>
            <a:ext cx="7849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Exercício </a:t>
            </a:r>
          </a:p>
          <a:p>
            <a:endParaRPr lang="pt-BR" sz="2400" b="1" dirty="0"/>
          </a:p>
          <a:p>
            <a:r>
              <a:rPr lang="pt-BR" sz="2400" b="1" dirty="0"/>
              <a:t>Efetuar a leitura de 10 números inteiros e apresentar a soma desses valores.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84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4"/>
          <a:stretch>
            <a:fillRect/>
          </a:stretch>
        </p:blipFill>
        <p:spPr>
          <a:xfrm>
            <a:off x="767178" y="1535836"/>
            <a:ext cx="8892771" cy="418426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349405" y="514905"/>
            <a:ext cx="831837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Algoritmo "repetição para"</a:t>
            </a:r>
          </a:p>
          <a:p>
            <a:endParaRPr lang="pt-BR" dirty="0"/>
          </a:p>
          <a:p>
            <a:r>
              <a:rPr lang="pt-BR" dirty="0"/>
              <a:t>Var</a:t>
            </a:r>
          </a:p>
          <a:p>
            <a:r>
              <a:rPr lang="pt-BR" dirty="0"/>
              <a:t>   </a:t>
            </a:r>
            <a:r>
              <a:rPr lang="pt-BR" dirty="0" err="1"/>
              <a:t>i,valor,soma</a:t>
            </a:r>
            <a:r>
              <a:rPr lang="pt-BR" dirty="0"/>
              <a:t>: inteiro</a:t>
            </a:r>
          </a:p>
          <a:p>
            <a:endParaRPr lang="pt-BR" dirty="0"/>
          </a:p>
          <a:p>
            <a:r>
              <a:rPr lang="pt-BR" dirty="0"/>
              <a:t>Inicio</a:t>
            </a:r>
          </a:p>
          <a:p>
            <a:r>
              <a:rPr lang="pt-BR" dirty="0"/>
              <a:t>      para i de 1 ate 10 faca</a:t>
            </a:r>
          </a:p>
          <a:p>
            <a:r>
              <a:rPr lang="pt-BR" dirty="0"/>
              <a:t>           </a:t>
            </a:r>
            <a:r>
              <a:rPr lang="pt-BR" dirty="0" err="1"/>
              <a:t>escreval</a:t>
            </a:r>
            <a:r>
              <a:rPr lang="pt-BR" dirty="0"/>
              <a:t>("Digite </a:t>
            </a:r>
            <a:r>
              <a:rPr lang="pt-BR" dirty="0" err="1"/>
              <a:t>o",i</a:t>
            </a:r>
            <a:r>
              <a:rPr lang="pt-BR" dirty="0"/>
              <a:t>, "° número inteiro: ")</a:t>
            </a:r>
          </a:p>
          <a:p>
            <a:r>
              <a:rPr lang="pt-BR" dirty="0"/>
              <a:t>           leia(valor)</a:t>
            </a:r>
          </a:p>
          <a:p>
            <a:r>
              <a:rPr lang="pt-BR" dirty="0"/>
              <a:t>           </a:t>
            </a:r>
            <a:r>
              <a:rPr lang="pt-BR" dirty="0" err="1"/>
              <a:t>limpatela</a:t>
            </a:r>
            <a:endParaRPr lang="pt-BR" dirty="0"/>
          </a:p>
          <a:p>
            <a:r>
              <a:rPr lang="pt-BR" dirty="0"/>
              <a:t>           escreva("A soma de ",valor, " +", soma, " =")</a:t>
            </a:r>
          </a:p>
          <a:p>
            <a:r>
              <a:rPr lang="pt-BR" dirty="0"/>
              <a:t>           soma &lt;- soma + valor</a:t>
            </a:r>
          </a:p>
          <a:p>
            <a:r>
              <a:rPr lang="pt-BR" dirty="0"/>
              <a:t>           </a:t>
            </a:r>
            <a:r>
              <a:rPr lang="pt-BR" dirty="0" err="1"/>
              <a:t>escreval</a:t>
            </a:r>
            <a:r>
              <a:rPr lang="pt-BR" dirty="0"/>
              <a:t>(soma)</a:t>
            </a:r>
          </a:p>
          <a:p>
            <a:endParaRPr lang="pt-BR" dirty="0"/>
          </a:p>
          <a:p>
            <a:r>
              <a:rPr lang="pt-BR" dirty="0"/>
              <a:t>      </a:t>
            </a:r>
            <a:r>
              <a:rPr lang="pt-BR" dirty="0" err="1"/>
              <a:t>fimpara</a:t>
            </a:r>
            <a:endParaRPr lang="pt-BR" dirty="0"/>
          </a:p>
          <a:p>
            <a:endParaRPr lang="pt-BR" dirty="0"/>
          </a:p>
          <a:p>
            <a:r>
              <a:rPr lang="pt-BR" dirty="0"/>
              <a:t>      </a:t>
            </a:r>
            <a:r>
              <a:rPr lang="pt-BR" dirty="0" err="1"/>
              <a:t>escreval</a:t>
            </a:r>
            <a:r>
              <a:rPr lang="pt-BR" dirty="0"/>
              <a:t> ("A soma desses valores é:", soma)</a:t>
            </a:r>
          </a:p>
          <a:p>
            <a:endParaRPr lang="pt-BR" dirty="0"/>
          </a:p>
          <a:p>
            <a:r>
              <a:rPr lang="pt-BR" dirty="0" err="1"/>
              <a:t>Fimalgoritmo</a:t>
            </a:r>
            <a:endParaRPr lang="pt-BR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2" y="1288580"/>
            <a:ext cx="9296909" cy="4600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288042" y="2211775"/>
            <a:ext cx="853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Exercício – Vamos usar o exemplo anterior da tabuada, agora crie </a:t>
            </a:r>
          </a:p>
          <a:p>
            <a:r>
              <a:rPr lang="pt-BR" sz="2400" b="1" dirty="0"/>
              <a:t>uma tabuada usando a estrutura de repetição ENQUANTO.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88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7"/>
          <a:stretch>
            <a:fillRect/>
          </a:stretch>
        </p:blipFill>
        <p:spPr>
          <a:xfrm>
            <a:off x="430238" y="1970843"/>
            <a:ext cx="9316016" cy="344332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89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5" y="1062943"/>
            <a:ext cx="9368411" cy="4537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5" r="5826"/>
          <a:stretch/>
        </p:blipFill>
        <p:spPr>
          <a:xfrm>
            <a:off x="649690" y="904685"/>
            <a:ext cx="9233941" cy="5272278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1600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1615BFCF-3606-41F6-BA90-F95928F7BF06}" type="datetime1">
              <a:rPr lang="en-US" sz="1100">
                <a:solidFill>
                  <a:srgbClr val="FFFFFF"/>
                </a:solidFill>
              </a:rPr>
              <a:pPr algn="r" defTabSz="914400">
                <a:spcAft>
                  <a:spcPts val="600"/>
                </a:spcAft>
              </a:pPr>
              <a:t>2/3/2025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F20852-0295-4CFD-BCB6-F16E6D9D8DF9}" type="slidenum">
              <a:rPr lang="en-US" sz="11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90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" t="22164" r="55100" b="4853"/>
          <a:stretch>
            <a:fillRect/>
          </a:stretch>
        </p:blipFill>
        <p:spPr>
          <a:xfrm>
            <a:off x="2894985" y="1866530"/>
            <a:ext cx="3817398" cy="312494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91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039815" y="2606146"/>
            <a:ext cx="7344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Exercício - Vamos criar o mesmo exemplo da tabuada usada na estrutura PARA E ENQUANTO usando a estrutura de repetição REPITA...ATE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92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4"/>
          <a:stretch>
            <a:fillRect/>
          </a:stretch>
        </p:blipFill>
        <p:spPr>
          <a:xfrm>
            <a:off x="1004816" y="2041864"/>
            <a:ext cx="8842815" cy="336991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93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09489" y="323557"/>
            <a:ext cx="1011467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Usando pseudocódigo e as estruturas de repetição faça os seguintes algoritmos usando </a:t>
            </a:r>
          </a:p>
          <a:p>
            <a:r>
              <a:rPr lang="pt-BR" sz="2000" b="1" dirty="0"/>
              <a:t>a ferramenta </a:t>
            </a:r>
            <a:r>
              <a:rPr lang="pt-BR" sz="2000" b="1" dirty="0" err="1"/>
              <a:t>VisualG</a:t>
            </a:r>
            <a:r>
              <a:rPr lang="pt-BR" sz="2000" b="1" dirty="0"/>
              <a:t>. </a:t>
            </a:r>
          </a:p>
          <a:p>
            <a:endParaRPr lang="pt-BR" sz="2000" b="1" dirty="0"/>
          </a:p>
          <a:p>
            <a:r>
              <a:rPr lang="pt-BR" sz="2000" b="1" dirty="0"/>
              <a:t>01 </a:t>
            </a:r>
            <a:r>
              <a:rPr lang="pt-BR" sz="2000" dirty="0"/>
              <a:t>- Ler a nota de 10 alunos, calcular a média e mostrar essa média. Usando o laço de repetição </a:t>
            </a:r>
            <a:r>
              <a:rPr lang="pt-BR" sz="2000" b="1" dirty="0"/>
              <a:t>PARA. </a:t>
            </a:r>
          </a:p>
          <a:p>
            <a:r>
              <a:rPr lang="pt-BR" sz="2000" b="1" dirty="0"/>
              <a:t>02 </a:t>
            </a:r>
            <a:r>
              <a:rPr lang="pt-BR" sz="2000" dirty="0"/>
              <a:t>- Ler um valor N e mostrar todos os números inteiros de 1 até N. Usando o laço de repetição </a:t>
            </a:r>
            <a:r>
              <a:rPr lang="pt-BR" sz="2000" b="1" dirty="0"/>
              <a:t>PARA. </a:t>
            </a:r>
          </a:p>
          <a:p>
            <a:r>
              <a:rPr lang="pt-BR" sz="2000" b="1" dirty="0"/>
              <a:t>03 </a:t>
            </a:r>
            <a:r>
              <a:rPr lang="pt-BR" sz="2000" dirty="0"/>
              <a:t>- Escreva um algoritmo para ler 10 números. Todos os números lidos com valor inferior a 40 devem ser somados. Escreva o valor final da soma efetuada. Usando o laço de repetição </a:t>
            </a:r>
            <a:r>
              <a:rPr lang="pt-BR" sz="2000" b="1" dirty="0"/>
              <a:t>ENQUANTO. </a:t>
            </a:r>
          </a:p>
          <a:p>
            <a:r>
              <a:rPr lang="pt-BR" sz="2000" b="1" dirty="0"/>
              <a:t>04 - </a:t>
            </a:r>
            <a:r>
              <a:rPr lang="pt-BR" sz="2000" dirty="0"/>
              <a:t>Ler dois números (inicial e final). Escreva quantos número encontra-se entre eles. Usando o laço de repetição </a:t>
            </a:r>
            <a:r>
              <a:rPr lang="pt-BR" sz="2000" b="1" dirty="0"/>
              <a:t>ENQUANTO. </a:t>
            </a:r>
          </a:p>
          <a:p>
            <a:r>
              <a:rPr lang="pt-BR" sz="2000" b="1" dirty="0"/>
              <a:t>05</a:t>
            </a:r>
            <a:r>
              <a:rPr lang="pt-BR" sz="2000" dirty="0"/>
              <a:t> - Ler 10 valores e escrever quantos desses valores lidos estão no intervalo [10,20] (incluindo os valores 10 e 20 no intervalo) e quantos deles estão fora deste intervalo. Usando o laço de repetição </a:t>
            </a:r>
            <a:r>
              <a:rPr lang="pt-BR" sz="2000" b="1" dirty="0"/>
              <a:t>REPITA. </a:t>
            </a:r>
          </a:p>
          <a:p>
            <a:r>
              <a:rPr lang="pt-BR" sz="2000" b="1" dirty="0"/>
              <a:t>06 - </a:t>
            </a:r>
            <a:r>
              <a:rPr lang="pt-BR" sz="2000" dirty="0"/>
              <a:t>Uma loja está levantando o valor total de todas as mercadorias em estoque. Escreva um algoritmo que permita a entrada das seguintes informações: a) o número total de mercadorias no estoque; b) o valor de cada mercadoria. Ao final imprimir o valor total em estoque e a média </a:t>
            </a:r>
          </a:p>
          <a:p>
            <a:r>
              <a:rPr lang="pt-BR" sz="2000" dirty="0"/>
              <a:t>de valor das mercadorias. Usando </a:t>
            </a:r>
            <a:r>
              <a:rPr lang="pt-BR" sz="2000" b="1" dirty="0"/>
              <a:t>REPITA.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94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00" y="460337"/>
            <a:ext cx="7468642" cy="525853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95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02" y="1000211"/>
            <a:ext cx="7392432" cy="471553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96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94" y="379385"/>
            <a:ext cx="7287642" cy="5887272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97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 descr="Captura de Tela (67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5" y="966470"/>
            <a:ext cx="733425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98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 descr="Captura de Tela (67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35" y="566420"/>
            <a:ext cx="7410450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97470" y="3179297"/>
            <a:ext cx="2320234" cy="29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15BFCF-3606-41F6-BA90-F95928F7BF06}" type="datetime1">
              <a:rPr lang="pt-BR" smtClean="0"/>
              <a:t>03/02/2025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t>99</a:t>
            </a:fld>
            <a:endParaRPr lang="pt-BR"/>
          </a:p>
        </p:txBody>
      </p:sp>
      <p:sp>
        <p:nvSpPr>
          <p:cNvPr id="6" name="Rectangle 7"/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0" y="1028061"/>
            <a:ext cx="8973068" cy="43024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3545</Words>
  <Application>Microsoft Office PowerPoint</Application>
  <PresentationFormat>Widescreen</PresentationFormat>
  <Paragraphs>697</Paragraphs>
  <Slides>127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127</vt:i4>
      </vt:variant>
    </vt:vector>
  </HeadingPairs>
  <TitlesOfParts>
    <vt:vector size="133" baseType="lpstr">
      <vt:lpstr>Arial</vt:lpstr>
      <vt:lpstr>Calibri</vt:lpstr>
      <vt:lpstr>Calibri Light</vt:lpstr>
      <vt:lpstr>Inter</vt:lpstr>
      <vt:lpstr>Söhne</vt:lpstr>
      <vt:lpstr>Tema do Office</vt:lpstr>
      <vt:lpstr>Desenvolvimento de  Back-End</vt:lpstr>
      <vt:lpstr>Programador Back-End</vt:lpstr>
      <vt:lpstr>Programador Back-End</vt:lpstr>
      <vt:lpstr>Lógica de Programação:</vt:lpstr>
      <vt:lpstr>Por que programar é importante?</vt:lpstr>
      <vt:lpstr>O que são algoritmos?</vt:lpstr>
      <vt:lpstr>A Importância de um Algoritmo Eficiente:</vt:lpstr>
      <vt:lpstr>Algoritmos</vt:lpstr>
      <vt:lpstr>Apresentação do PowerPoint</vt:lpstr>
      <vt:lpstr>Apresentação do PowerPoint</vt:lpstr>
      <vt:lpstr>Apresentação do PowerPoint</vt:lpstr>
      <vt:lpstr>Algoritmo Narrativo com decisão (Condicional) :</vt:lpstr>
      <vt:lpstr>Apresentação do PowerPoint</vt:lpstr>
      <vt:lpstr>Apresentação do PowerPoint</vt:lpstr>
      <vt:lpstr>Algoritmo Narrativo com decisão (Estrutura de Repetição) 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Vamos aprender na prática!  Instalar Visual 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da Tecnologia da Informação</dc:title>
  <dc:creator>Anthony Freitas</dc:creator>
  <cp:keywords>Frijan</cp:keywords>
  <cp:lastModifiedBy>Anthony Freitas</cp:lastModifiedBy>
  <cp:revision>249</cp:revision>
  <dcterms:created xsi:type="dcterms:W3CDTF">2018-05-19T21:17:00Z</dcterms:created>
  <dcterms:modified xsi:type="dcterms:W3CDTF">2025-02-04T02:12:14Z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2024-01-17T20:14:29Z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5b9fa0da-6846-4dbd-9192-2763facfdc04</vt:lpwstr>
  </property>
  <property fmtid="{D5CDD505-2E9C-101B-9397-08002B2CF9AE}" pid="8" name="MSIP_Label_5c88f678-0b6e-4995-8ab3-bcc8062be905_ContentBits">
    <vt:lpwstr>0</vt:lpwstr>
  </property>
  <property fmtid="{D5CDD505-2E9C-101B-9397-08002B2CF9AE}" pid="9" name="ICV">
    <vt:lpwstr>6707144DDBC443379CE0CDCEF02F1B1A_12</vt:lpwstr>
  </property>
  <property fmtid="{D5CDD505-2E9C-101B-9397-08002B2CF9AE}" pid="10" name="KSOProductBuildVer">
    <vt:lpwstr>1046-12.2.0.17115</vt:lpwstr>
  </property>
</Properties>
</file>